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8" r:id="rId2"/>
    <p:sldId id="309" r:id="rId3"/>
    <p:sldId id="303" r:id="rId4"/>
    <p:sldId id="291" r:id="rId5"/>
    <p:sldId id="298" r:id="rId6"/>
    <p:sldId id="299" r:id="rId7"/>
    <p:sldId id="267" r:id="rId8"/>
    <p:sldId id="292" r:id="rId9"/>
    <p:sldId id="293" r:id="rId10"/>
    <p:sldId id="295" r:id="rId11"/>
    <p:sldId id="296" r:id="rId12"/>
    <p:sldId id="294" r:id="rId13"/>
    <p:sldId id="304" r:id="rId14"/>
    <p:sldId id="307" r:id="rId15"/>
    <p:sldId id="297" r:id="rId16"/>
    <p:sldId id="286" r:id="rId17"/>
    <p:sldId id="300" r:id="rId18"/>
    <p:sldId id="310" r:id="rId19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247DD9EB-1C29-4DA2-BC2D-9E826BEFBFC1}">
          <p14:sldIdLst>
            <p14:sldId id="308"/>
            <p14:sldId id="309"/>
            <p14:sldId id="303"/>
            <p14:sldId id="291"/>
            <p14:sldId id="298"/>
            <p14:sldId id="299"/>
            <p14:sldId id="267"/>
            <p14:sldId id="292"/>
            <p14:sldId id="293"/>
            <p14:sldId id="295"/>
            <p14:sldId id="296"/>
            <p14:sldId id="294"/>
            <p14:sldId id="304"/>
            <p14:sldId id="307"/>
            <p14:sldId id="297"/>
            <p14:sldId id="286"/>
            <p14:sldId id="300"/>
            <p14:sldId id="310"/>
          </p14:sldIdLst>
        </p14:section>
        <p14:section name="Ikke-navngivet sektion" id="{3F327501-0BD8-41E4-A876-982EB62C9D6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2131" autoAdjust="0"/>
  </p:normalViewPr>
  <p:slideViewPr>
    <p:cSldViewPr>
      <p:cViewPr varScale="1">
        <p:scale>
          <a:sx n="83" d="100"/>
          <a:sy n="83" d="100"/>
        </p:scale>
        <p:origin x="20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1F1C6-ACF7-4A20-82F6-732BF2509B85}" type="datetimeFigureOut">
              <a:rPr lang="da-DK" smtClean="0"/>
              <a:t>10-05-2023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F1B9D-9077-42D2-BC05-76050A44B0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752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3DC52-780E-4D75-901F-8BFAF17183E7}" type="datetimeFigureOut">
              <a:rPr lang="da-DK" smtClean="0"/>
              <a:t>10-05-2023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B6A1-93CB-4716-A5B2-C5EE0E2DF9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68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b="0" u="none" dirty="0" smtClean="0"/>
              <a:t>Isak </a:t>
            </a:r>
            <a:r>
              <a:rPr lang="da-DK" b="0" u="none" dirty="0" err="1" smtClean="0"/>
              <a:t>Larvad</a:t>
            </a:r>
            <a:endParaRPr lang="da-DK" b="0" u="non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dirty="0" smtClean="0"/>
              <a:t>Tryllekunster</a:t>
            </a:r>
            <a:r>
              <a:rPr lang="da-DK" b="0" u="none" baseline="0" dirty="0" smtClean="0"/>
              <a:t> i afmagt.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0" u="non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Et emne, der optager mig meget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0" u="non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Dorthe Birkemose – psykolog  har beskæftiget sig med dette område i mange år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Når gode mennesker handler ondt (tabuet om forråelse) – skrevet helt tilbage i 2013.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Mennesket er motiveret 2021 (metoder til at håndtere forråelse)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0" u="non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 u="none" baseline="0" dirty="0" smtClean="0"/>
              <a:t>Inspireret af ondskabens psykologi – 2. verdenskrig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 u="none" baseline="0" dirty="0" smtClean="0"/>
              <a:t>Beskriver en maser sager der har været gennem tiden omkring omsorgssvigt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     på socialområdet (Godhavns sagen, men også nyere historier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 u="none" baseline="0" dirty="0" smtClean="0"/>
              <a:t>Hvad er det for mekanismer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98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Det er </a:t>
            </a:r>
            <a:r>
              <a:rPr lang="da-DK" baseline="0" dirty="0" smtClean="0"/>
              <a:t> modigt at sige det højt, fordi fejl gør os bange (nulfejlskultur)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baseline="0" dirty="0" smtClean="0"/>
              <a:t>Men det vigtigste er hvordan det modtages</a:t>
            </a:r>
            <a:r>
              <a:rPr lang="da-DK" b="0" baseline="0" dirty="0" smtClean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baseline="0" dirty="0" smtClean="0"/>
              <a:t>At dem der hører det ikke er fordømmende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r>
              <a:rPr lang="da-DK" baseline="0" dirty="0" smtClean="0"/>
              <a:t>Journalister: fedt, at vi har afsløret det</a:t>
            </a:r>
          </a:p>
          <a:p>
            <a:r>
              <a:rPr lang="da-DK" baseline="0" dirty="0" smtClean="0"/>
              <a:t>Dorthe: Nej ikke den måde I gør det på</a:t>
            </a:r>
          </a:p>
          <a:p>
            <a:r>
              <a:rPr lang="da-DK" baseline="0" dirty="0" smtClean="0"/>
              <a:t>Så længe vi udskammer folk, så kommer vi det ikke til livs.</a:t>
            </a:r>
          </a:p>
          <a:p>
            <a:r>
              <a:rPr lang="da-DK" baseline="0" dirty="0" smtClean="0"/>
              <a:t>Tage skam ud af ligningen.</a:t>
            </a:r>
          </a:p>
          <a:p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Skam er én af de sværeste følelser af have</a:t>
            </a:r>
          </a:p>
          <a:p>
            <a:r>
              <a:rPr lang="da-DK" baseline="0" dirty="0" smtClean="0"/>
              <a:t>Det værste man kan give folk</a:t>
            </a:r>
          </a:p>
          <a:p>
            <a:endParaRPr lang="da-DK" baseline="0" dirty="0" smtClean="0"/>
          </a:p>
          <a:p>
            <a:r>
              <a:rPr lang="da-DK" baseline="0" dirty="0" smtClean="0"/>
              <a:t>Skyld – handling: gøre godt igen</a:t>
            </a:r>
          </a:p>
          <a:p>
            <a:r>
              <a:rPr lang="da-DK" baseline="0" dirty="0" smtClean="0"/>
              <a:t>Skam – med din person at gøre</a:t>
            </a:r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0163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Klip 12</a:t>
            </a:r>
          </a:p>
          <a:p>
            <a:endParaRPr lang="da-DK" b="1" dirty="0" smtClean="0"/>
          </a:p>
          <a:p>
            <a:r>
              <a:rPr lang="da-DK" b="1" dirty="0" smtClean="0"/>
              <a:t>Har</a:t>
            </a:r>
            <a:r>
              <a:rPr lang="da-DK" b="1" baseline="0" dirty="0" smtClean="0"/>
              <a:t> I psykologisk tryghed, der hvor I er?</a:t>
            </a:r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7165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u="sng" baseline="0" dirty="0" smtClean="0"/>
              <a:t>Psykisk trykhed</a:t>
            </a:r>
            <a:r>
              <a:rPr lang="da-DK" baseline="0" dirty="0" smtClean="0"/>
              <a:t>:  - Modsætning er Afvæbnet kritik</a:t>
            </a:r>
          </a:p>
          <a:p>
            <a:endParaRPr lang="da-DK" dirty="0" smtClean="0"/>
          </a:p>
          <a:p>
            <a:r>
              <a:rPr lang="da-DK" dirty="0" smtClean="0"/>
              <a:t>Et miljø,</a:t>
            </a:r>
            <a:r>
              <a:rPr lang="da-DK" baseline="0" dirty="0" smtClean="0"/>
              <a:t> hvor </a:t>
            </a:r>
            <a:r>
              <a:rPr lang="da-DK" b="1" baseline="0" dirty="0" smtClean="0"/>
              <a:t>medarbejdere</a:t>
            </a:r>
            <a:r>
              <a:rPr lang="da-DK" baseline="0" dirty="0" smtClean="0"/>
              <a:t> imellem er  trygge ved at </a:t>
            </a:r>
            <a:r>
              <a:rPr lang="da-DK" b="1" baseline="0" dirty="0" smtClean="0"/>
              <a:t>tale åbent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om  bekymringer,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om de situationer, hvor man ikke lykkedes</a:t>
            </a:r>
          </a:p>
          <a:p>
            <a:r>
              <a:rPr lang="da-DK" baseline="0" dirty="0" smtClean="0"/>
              <a:t>Og hvor man tør stille spørgsmål til hinanden:</a:t>
            </a:r>
          </a:p>
          <a:p>
            <a:r>
              <a:rPr lang="da-DK" i="1" baseline="0" dirty="0" smtClean="0"/>
              <a:t>Hvad var baggrunden for at du gjorde det?</a:t>
            </a:r>
          </a:p>
          <a:p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Man har en ledelse som ikke skælder medarbejder ud, når de gør fejl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Men som anerkender, </a:t>
            </a:r>
            <a:r>
              <a:rPr lang="da-DK" b="1" baseline="0" dirty="0" smtClean="0"/>
              <a:t>og ser positivt på</a:t>
            </a:r>
            <a:r>
              <a:rPr lang="da-DK" baseline="0" dirty="0" smtClean="0"/>
              <a:t>, at man fortæller om sine fejl.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Man ser fejlene som læringspotentiale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baseline="0" dirty="0" smtClean="0"/>
              <a:t>Psykologisk tryghed ER løsningen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baseline="0" dirty="0" smtClean="0"/>
              <a:t>Have mange samtaler sammen foretaget i psykologisk tryghed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6430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baseline="0" dirty="0" smtClean="0"/>
              <a:t>Forskning i 90,erne fra </a:t>
            </a:r>
            <a:r>
              <a:rPr lang="da-DK" b="1" baseline="0" dirty="0" err="1" smtClean="0"/>
              <a:t>hospitalvæsnet</a:t>
            </a:r>
            <a:endParaRPr lang="da-DK" b="1" baseline="0" dirty="0" smtClean="0"/>
          </a:p>
          <a:p>
            <a:r>
              <a:rPr lang="da-DK" baseline="0" dirty="0" smtClean="0"/>
              <a:t>Jo flere fejl vi kan fremhæve, jo mere læring får vi.</a:t>
            </a:r>
          </a:p>
          <a:p>
            <a:r>
              <a:rPr lang="da-DK" baseline="0" dirty="0" smtClean="0"/>
              <a:t>Flere psykiatriske afdelinger:</a:t>
            </a:r>
          </a:p>
          <a:p>
            <a:r>
              <a:rPr lang="da-DK" baseline="0" dirty="0" smtClean="0"/>
              <a:t>Nogle havde god patienttilfredshed og godt psykisk arbejdsmiljø – andre dårlig.</a:t>
            </a:r>
          </a:p>
          <a:p>
            <a:endParaRPr lang="da-DK" baseline="0" dirty="0" smtClean="0"/>
          </a:p>
          <a:p>
            <a:r>
              <a:rPr lang="da-DK" baseline="0" dirty="0" smtClean="0"/>
              <a:t>Indhentede en masse data på, hvad der var udslaget for det ene eller andet.</a:t>
            </a:r>
          </a:p>
          <a:p>
            <a:r>
              <a:rPr lang="da-DK" baseline="0" dirty="0" smtClean="0"/>
              <a:t>Indrapporterede fejl (ex. fejlmedicinering)</a:t>
            </a:r>
          </a:p>
          <a:p>
            <a:endParaRPr lang="da-DK" baseline="0" dirty="0" smtClean="0"/>
          </a:p>
          <a:p>
            <a:r>
              <a:rPr lang="da-DK" baseline="0" dirty="0" smtClean="0"/>
              <a:t>Psykiatriske afdeling med </a:t>
            </a:r>
            <a:r>
              <a:rPr lang="da-DK" b="1" baseline="0" dirty="0" smtClean="0"/>
              <a:t>få indrapporterede fejl </a:t>
            </a:r>
            <a:r>
              <a:rPr lang="da-DK" baseline="0" dirty="0" smtClean="0"/>
              <a:t>= </a:t>
            </a:r>
            <a:r>
              <a:rPr lang="da-DK" b="1" baseline="0" dirty="0" smtClean="0"/>
              <a:t>dårlig arbejdsmiljø/lav patienttilfredshed</a:t>
            </a:r>
          </a:p>
          <a:p>
            <a:endParaRPr lang="da-DK" b="1" baseline="0" dirty="0" smtClean="0"/>
          </a:p>
          <a:p>
            <a:r>
              <a:rPr lang="da-DK" baseline="0" dirty="0" smtClean="0"/>
              <a:t>Psykiatrisk afdeling med </a:t>
            </a:r>
            <a:r>
              <a:rPr lang="da-DK" b="1" baseline="0" dirty="0" smtClean="0"/>
              <a:t>mange indrapporterede fejl </a:t>
            </a:r>
            <a:r>
              <a:rPr lang="da-DK" baseline="0" dirty="0" smtClean="0"/>
              <a:t>= </a:t>
            </a:r>
            <a:r>
              <a:rPr lang="da-DK" b="1" baseline="0" dirty="0" smtClean="0"/>
              <a:t>godt arbejdsmiljø/høj patienttilfredshed.</a:t>
            </a:r>
          </a:p>
          <a:p>
            <a:endParaRPr lang="da-DK" b="1" baseline="0" dirty="0" smtClean="0"/>
          </a:p>
          <a:p>
            <a:r>
              <a:rPr lang="da-DK" b="1" baseline="0" dirty="0" smtClean="0"/>
              <a:t>Kan det gå helt galt ikke at have psykologisk tryghed – ja:</a:t>
            </a:r>
          </a:p>
          <a:p>
            <a:r>
              <a:rPr lang="da-DK" b="0" baseline="0" dirty="0" smtClean="0"/>
              <a:t>Flystyrt i 1997 – </a:t>
            </a:r>
            <a:r>
              <a:rPr lang="da-DK" b="0" baseline="0" dirty="0" err="1" smtClean="0"/>
              <a:t>Kurian</a:t>
            </a:r>
            <a:r>
              <a:rPr lang="da-DK" b="0" baseline="0" dirty="0" smtClean="0"/>
              <a:t> Airlines – ledte efter tekniske fejl.</a:t>
            </a:r>
          </a:p>
          <a:p>
            <a:r>
              <a:rPr lang="da-DK" b="0" baseline="0" dirty="0" smtClean="0"/>
              <a:t>Specielt mange fra </a:t>
            </a:r>
            <a:r>
              <a:rPr lang="da-DK" b="0" baseline="0" dirty="0" err="1" smtClean="0"/>
              <a:t>Kurian</a:t>
            </a:r>
            <a:r>
              <a:rPr lang="da-DK" b="0" baseline="0" dirty="0" smtClean="0"/>
              <a:t> Airlines </a:t>
            </a:r>
          </a:p>
          <a:p>
            <a:r>
              <a:rPr lang="da-DK" b="0" baseline="0" dirty="0" smtClean="0"/>
              <a:t>Dårlig kultur uden psykologisk tryghed – </a:t>
            </a:r>
            <a:r>
              <a:rPr lang="da-DK" b="0" baseline="0" dirty="0" err="1" smtClean="0"/>
              <a:t>heraktsik</a:t>
            </a:r>
            <a:r>
              <a:rPr lang="da-DK" b="0" baseline="0" dirty="0" smtClean="0"/>
              <a:t> </a:t>
            </a:r>
          </a:p>
          <a:p>
            <a:r>
              <a:rPr lang="da-DK" b="0" baseline="0" dirty="0" smtClean="0"/>
              <a:t>2. Piloten turde ikke sige noget til 1. piloten</a:t>
            </a:r>
          </a:p>
          <a:p>
            <a:r>
              <a:rPr lang="da-DK" b="0" baseline="0" dirty="0" smtClean="0"/>
              <a:t>Nu flyver 2. piloten og 1. piloten rådfører</a:t>
            </a:r>
          </a:p>
          <a:p>
            <a:endParaRPr lang="da-DK" b="1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034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 ene er helt naturlig følge af det andet</a:t>
            </a:r>
          </a:p>
          <a:p>
            <a:r>
              <a:rPr lang="da-DK" dirty="0" smtClean="0"/>
              <a:t>Umulig at have feedback,</a:t>
            </a:r>
            <a:r>
              <a:rPr lang="da-DK" baseline="0" dirty="0" smtClean="0"/>
              <a:t> hvis man ikke har psykologisk tryghed.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7224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Klip 11</a:t>
            </a:r>
          </a:p>
          <a:p>
            <a:r>
              <a:rPr lang="da-DK" b="1" dirty="0" smtClean="0"/>
              <a:t>I er den eneste,</a:t>
            </a:r>
            <a:r>
              <a:rPr lang="da-DK" b="1" baseline="0" dirty="0" smtClean="0"/>
              <a:t> der er sammen med jer selv i 24 timer</a:t>
            </a:r>
          </a:p>
          <a:p>
            <a:r>
              <a:rPr lang="da-DK" b="1" dirty="0" smtClean="0"/>
              <a:t>Holder</a:t>
            </a:r>
            <a:r>
              <a:rPr lang="da-DK" b="1" baseline="0" dirty="0" smtClean="0"/>
              <a:t> I øje og p</a:t>
            </a:r>
            <a:r>
              <a:rPr lang="da-DK" b="1" dirty="0" smtClean="0"/>
              <a:t>asser</a:t>
            </a:r>
            <a:r>
              <a:rPr lang="da-DK" b="1" baseline="0" dirty="0" smtClean="0"/>
              <a:t> I på hinanden?</a:t>
            </a:r>
          </a:p>
          <a:p>
            <a:r>
              <a:rPr lang="da-DK" b="1" baseline="0" dirty="0" smtClean="0"/>
              <a:t>Er I opmærksomme på faresignalerne</a:t>
            </a:r>
          </a:p>
          <a:p>
            <a:r>
              <a:rPr lang="da-DK" b="1" baseline="0" dirty="0" smtClean="0"/>
              <a:t>Kan det blive bedre – hvad kan I gøre</a:t>
            </a:r>
          </a:p>
          <a:p>
            <a:endParaRPr lang="da-DK" b="1" baseline="0" dirty="0" smtClean="0"/>
          </a:p>
          <a:p>
            <a:r>
              <a:rPr lang="da-DK" b="1" u="sng" baseline="0" dirty="0" smtClean="0"/>
              <a:t>Forebyggelse af forråelse er en holdsport.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man først er i forråelsen, så bliver ens kognition indskrænket og ureflekteret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Forråelse opdages hurtigere af andre end af én selv – pligt at sige til.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Svigerfar/mor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u="none" baseline="0" dirty="0" smtClean="0"/>
              <a:t>Jobcenter – arbejdstilsynet – eksterne konsulenter udefra i 1 års tid</a:t>
            </a:r>
            <a:endParaRPr lang="da-DK" b="0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5236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u="sng" baseline="0" dirty="0" smtClean="0"/>
              <a:t>1:  den aggressive del.</a:t>
            </a:r>
          </a:p>
          <a:p>
            <a:r>
              <a:rPr lang="da-DK" u="sng" baseline="0" dirty="0" smtClean="0"/>
              <a:t>Sprog: </a:t>
            </a:r>
            <a:r>
              <a:rPr lang="da-DK" u="none" baseline="0" dirty="0" smtClean="0"/>
              <a:t>Der er jo ofte ikke fagsprog i negativt sprog om andre.</a:t>
            </a:r>
          </a:p>
          <a:p>
            <a:r>
              <a:rPr lang="da-DK" u="none" baseline="0" dirty="0" smtClean="0"/>
              <a:t>Beregnende – opmærksomhed – han gør det bevidst</a:t>
            </a:r>
          </a:p>
          <a:p>
            <a:r>
              <a:rPr lang="da-DK" u="none" baseline="0" dirty="0" smtClean="0"/>
              <a:t>Kamuflere ved at pakke skældsord ind i fagbegreber:</a:t>
            </a:r>
          </a:p>
          <a:p>
            <a:r>
              <a:rPr lang="da-DK" u="none" baseline="0" dirty="0" err="1" smtClean="0"/>
              <a:t>Borderline</a:t>
            </a:r>
            <a:r>
              <a:rPr lang="da-DK" u="none" baseline="0" dirty="0" smtClean="0"/>
              <a:t> – Splitting.</a:t>
            </a:r>
          </a:p>
          <a:p>
            <a:endParaRPr lang="da-DK" u="none" baseline="0" dirty="0" smtClean="0"/>
          </a:p>
          <a:p>
            <a:r>
              <a:rPr lang="da-DK" u="none" baseline="0" dirty="0" smtClean="0"/>
              <a:t>En kommune brugte ressourcestærke om krævende borgere</a:t>
            </a:r>
          </a:p>
          <a:p>
            <a:endParaRPr lang="da-DK" u="none" baseline="0" dirty="0" smtClean="0"/>
          </a:p>
          <a:p>
            <a:r>
              <a:rPr lang="da-DK" u="sng" baseline="0" dirty="0" smtClean="0"/>
              <a:t>2: den stille del:</a:t>
            </a:r>
          </a:p>
          <a:p>
            <a:r>
              <a:rPr lang="da-DK" u="none" baseline="0" dirty="0" smtClean="0"/>
              <a:t>Passiv resignation: Indlært hjælpeløshed</a:t>
            </a:r>
          </a:p>
          <a:p>
            <a:r>
              <a:rPr lang="da-DK" u="none" baseline="0" dirty="0" smtClean="0"/>
              <a:t>Indfører selvcensur: (Hvis man ikke er blevet hørt tilstrækkeligt mange gange)</a:t>
            </a:r>
          </a:p>
          <a:p>
            <a:r>
              <a:rPr lang="da-DK" u="none" baseline="0" dirty="0" smtClean="0"/>
              <a:t>Aftaler med sig selv –nu siger man ikke mere – sejle sin egen sø.</a:t>
            </a:r>
          </a:p>
          <a:p>
            <a:endParaRPr lang="da-DK" u="none" baseline="0" dirty="0" smtClean="0"/>
          </a:p>
          <a:p>
            <a:r>
              <a:rPr lang="da-DK" u="none" baseline="0" dirty="0" smtClean="0"/>
              <a:t>4. Han planlægger at gøre helvede hedt for mig</a:t>
            </a:r>
          </a:p>
          <a:p>
            <a:endParaRPr lang="da-DK" u="none" baseline="0" dirty="0" smtClean="0"/>
          </a:p>
          <a:p>
            <a:r>
              <a:rPr lang="da-DK" u="none" baseline="0" dirty="0" smtClean="0"/>
              <a:t>9. Springer ind i kopirummet – tager ikke telefonen</a:t>
            </a:r>
          </a:p>
          <a:p>
            <a:endParaRPr lang="da-DK" u="none" baseline="0" dirty="0" smtClean="0"/>
          </a:p>
          <a:p>
            <a:r>
              <a:rPr lang="da-DK" u="none" baseline="0" dirty="0" smtClean="0"/>
              <a:t>10: Positivt sprog om sig selv- Selvfede – samtidig tale negative om andre</a:t>
            </a:r>
          </a:p>
          <a:p>
            <a:r>
              <a:rPr lang="da-DK" u="none" baseline="0" dirty="0" smtClean="0"/>
              <a:t>Omnipotens: Selvhævende</a:t>
            </a:r>
          </a:p>
          <a:p>
            <a:r>
              <a:rPr lang="da-DK" u="none" baseline="0" dirty="0" smtClean="0"/>
              <a:t>Lille selvbedrag: som egentlig dækker over ens </a:t>
            </a:r>
            <a:r>
              <a:rPr lang="da-DK" u="none" baseline="0" dirty="0" err="1" smtClean="0"/>
              <a:t>uformåen</a:t>
            </a:r>
            <a:r>
              <a:rPr lang="da-DK" u="none" baseline="0" dirty="0" smtClean="0"/>
              <a:t>.</a:t>
            </a:r>
          </a:p>
          <a:p>
            <a:r>
              <a:rPr lang="da-DK" u="none" baseline="0" dirty="0" smtClean="0"/>
              <a:t>Overbevise andre og ikke mindst sig selv:</a:t>
            </a:r>
          </a:p>
          <a:p>
            <a:r>
              <a:rPr lang="da-DK" u="none" baseline="0" dirty="0" smtClean="0"/>
              <a:t>Kommer ud på en pisse irriterende måde</a:t>
            </a:r>
          </a:p>
          <a:p>
            <a:endParaRPr lang="da-DK" u="none" baseline="0" dirty="0" smtClean="0"/>
          </a:p>
          <a:p>
            <a:endParaRPr lang="da-DK" u="sng" baseline="0" dirty="0" smtClean="0"/>
          </a:p>
          <a:p>
            <a:endParaRPr lang="da-DK" u="sng" baseline="0" dirty="0" smtClean="0"/>
          </a:p>
          <a:p>
            <a:endParaRPr lang="da-DK" u="sng" baseline="0" dirty="0" smtClean="0"/>
          </a:p>
          <a:p>
            <a:endParaRPr lang="da-DK" u="sng" baseline="0" dirty="0" smtClean="0"/>
          </a:p>
          <a:p>
            <a:endParaRPr lang="da-DK" u="sng" baseline="0" dirty="0" smtClean="0"/>
          </a:p>
          <a:p>
            <a:endParaRPr lang="da-DK" u="sng" baseline="0" dirty="0" smtClean="0"/>
          </a:p>
          <a:p>
            <a:endParaRPr lang="da-DK" u="sng" baseline="0" dirty="0" smtClean="0"/>
          </a:p>
          <a:p>
            <a:endParaRPr lang="da-DK" u="sng" baseline="0" dirty="0" smtClean="0"/>
          </a:p>
          <a:p>
            <a:endParaRPr lang="da-DK" u="sng" baseline="0" dirty="0" smtClean="0"/>
          </a:p>
          <a:p>
            <a:r>
              <a:rPr lang="da-DK" u="sng" baseline="0" dirty="0" smtClean="0"/>
              <a:t>Sikker opskrift på at blive slidt og havne i forråelse</a:t>
            </a:r>
            <a:r>
              <a:rPr lang="da-DK" baseline="0" dirty="0" smtClean="0"/>
              <a:t>: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Tænke: Det er min skyld og der er ingen andre, som har det som  jeg.</a:t>
            </a:r>
            <a:endParaRPr lang="da-D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 trækker jeg ”Ja- hatten” grundig ned over ørene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Tager på udvidet 14 dages robusthedskursus 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 lærer jeg at sige sætningen: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”Ja men sådan er vilkårene jo”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3382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u="sng" dirty="0" smtClean="0"/>
              <a:t>1.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da-DK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ælles erkendelse af, at det findes</a:t>
            </a:r>
            <a:r>
              <a:rPr lang="da-DK" sz="1200" b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–og at vi alle af og til havner i det</a:t>
            </a:r>
            <a:endParaRPr lang="da-DK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Turde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kigge på sig selv – mærke efter- lytte efter faresignaler.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Holde øje med egne følelser og de stemninger/følelser der i mellem os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Kommer på arbejde med  en trist tung dyne af utilstrækkelighed og energiforladthed.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Kommer på arbejde med  Irritation, aggression. </a:t>
            </a:r>
          </a:p>
          <a:p>
            <a:endParaRPr lang="da-D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Afmagt kommer med stor hastighed: Føles så sandt – tidligere slide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Faglighed: Refleksionen- faglige nysgerrighed – kæmpe for/ hårdt arbejde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AutoNum type="arabicPeriod" startAt="2"/>
            </a:pPr>
            <a:r>
              <a:rPr lang="da-D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Kunne </a:t>
            </a:r>
            <a:r>
              <a:rPr lang="da-DK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opdage faresignalerne </a:t>
            </a:r>
            <a:r>
              <a:rPr lang="da-DK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–Faglig leder tæt på</a:t>
            </a:r>
            <a:endParaRPr lang="da-DK" sz="1200" b="1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da-DK" sz="1200" b="1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S</a:t>
            </a:r>
            <a:r>
              <a:rPr lang="da-DK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 kunne se det udefra. - Gruppen kan ikke selv       </a:t>
            </a:r>
          </a:p>
          <a:p>
            <a:pPr marL="228600" lvl="0" indent="-228600">
              <a:buAutoNum type="arabicPeriod" startAt="2"/>
            </a:pPr>
            <a:endParaRPr lang="da-D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AutoNum type="arabicPeriod" startAt="3"/>
            </a:pPr>
            <a:r>
              <a:rPr lang="da-DK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 sort/hvidt -</a:t>
            </a:r>
            <a:r>
              <a:rPr lang="da-D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man </a:t>
            </a:r>
            <a:r>
              <a:rPr lang="da-DK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 er et dårligt menneske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0" lvl="0" indent="0">
              <a:buNone/>
            </a:pP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men at der kan ske ting under pres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da-D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er det der har gjort at vi er </a:t>
            </a:r>
            <a:r>
              <a:rPr lang="da-DK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blevet så afmægtige, </a:t>
            </a:r>
            <a:r>
              <a:rPr lang="da-D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vi er havnet i forråelse.?</a:t>
            </a: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er gået forud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?      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 begyndte sneboldeffekten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?</a:t>
            </a: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Det skal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 noget tid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vigtig ikke kun at udpege en enkelt ting</a:t>
            </a:r>
          </a:p>
          <a:p>
            <a:pPr marL="0" lvl="0" indent="0">
              <a:buNone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AutoNum type="arabicPeriod" startAt="5"/>
            </a:pPr>
            <a:r>
              <a:rPr lang="da-D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Finde </a:t>
            </a:r>
            <a:r>
              <a:rPr lang="da-DK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faglige alternative  SAMMEN med medarbejderne</a:t>
            </a:r>
          </a:p>
          <a:p>
            <a:pPr marL="0" lvl="0" indent="0">
              <a:buNone/>
            </a:pPr>
            <a:r>
              <a:rPr lang="da-DK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</a:t>
            </a:r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ingen nemme løsninger/</a:t>
            </a:r>
            <a:r>
              <a:rPr lang="da-DK" sz="1200" b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quickfixses</a:t>
            </a:r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a-DK" sz="1200" b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Vi kan ikke lave retningslinjer på det – forstå forråelse og stop med det.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Forråelsen er ikke selve problemet – det er en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mestrings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strategi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Det er det psykiske slid der er problemet.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Det er ikke den sidste dråbe i bærgeret der er interessant,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men hvad er bærgeret fyldt op af – Hvad er det for et slid?    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Hvordan dæmmer vi op for omsorgstræthed, moralsk stress, 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afmagtsfølelser i forbindelse med andres adfærd og kollegiale konflikter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Det skal man gøre igen og igen i årevis for at få en kulturforandring. </a:t>
            </a:r>
          </a:p>
          <a:p>
            <a:pPr marL="0" lvl="0" indent="0">
              <a:buNone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da-D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Moralske stress: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 individuelt – ligger i organisationen. Arbejdsbetingelser-vilkår- fagligt råderum.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har aldring haft bedre betingelser for at påvirke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vilkåene</a:t>
            </a:r>
            <a:endParaRPr lang="da-D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da-D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da-DK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Omsorgstrætheden: 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kunne drage omsorg for andre, skal man kunne drage omsorg for sig selv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Beskyttelsesfaktorer –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debriefing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fiskebænk – det er i verden uden det skal fixes</a:t>
            </a:r>
          </a:p>
          <a:p>
            <a:pPr marL="0" lvl="0" indent="0">
              <a:buNone/>
            </a:pPr>
            <a:endParaRPr lang="da-D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påtaler man forråelse – gå skånsomt frem</a:t>
            </a:r>
          </a:p>
          <a:p>
            <a:pPr marL="0" lvl="0" indent="0">
              <a:buNone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 altid klar til at høre det. Starte med at tale om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slidet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pPr marL="0" lvl="0" indent="0">
              <a:buNone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da-DK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da-D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Fixes :</a:t>
            </a:r>
            <a:r>
              <a:rPr lang="da-DK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Arbejde på overfladen. Bliver brugt i de situationer, hvor man bliver lammet af kompleksiteten.</a:t>
            </a: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vi hurtigst muligt for fixet dette problem.  </a:t>
            </a:r>
          </a:p>
          <a:p>
            <a:pPr marL="0" lvl="0" indent="0">
              <a:buNone/>
            </a:pPr>
            <a:r>
              <a:rPr lang="da-D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Forsvarsmekaniske:  problemforskydning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udholde at stå med et komplekst problem, så kan man tage en lille del af problemet.</a:t>
            </a: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 har løst det, så kan man komme til at bilde sig selv ind:</a:t>
            </a: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Så, nu har jeg løst hele problemet. Man kan føle sig handlekraftig – vigtig for os mennesker”  </a:t>
            </a:r>
          </a:p>
          <a:p>
            <a:pPr marL="0" lvl="0" indent="0">
              <a:buNone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132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3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u="sng" baseline="0" dirty="0" smtClean="0"/>
              <a:t>Billedet passer i den forstand – </a:t>
            </a:r>
            <a:r>
              <a:rPr lang="da-DK" u="sng" baseline="0" dirty="0" err="1" smtClean="0"/>
              <a:t>Hjernekskadekoordinator</a:t>
            </a:r>
            <a:r>
              <a:rPr lang="da-DK" u="sng" baseline="0" dirty="0" smtClean="0"/>
              <a:t>/</a:t>
            </a:r>
            <a:r>
              <a:rPr lang="da-DK" u="sng" baseline="0" dirty="0" err="1" smtClean="0"/>
              <a:t>Neurokonsulent</a:t>
            </a:r>
            <a:endParaRPr lang="da-DK" u="sng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u="none" baseline="0" dirty="0" smtClean="0"/>
              <a:t>Ullas </a:t>
            </a:r>
            <a:r>
              <a:rPr lang="da-DK" b="1" u="none" baseline="0" dirty="0" err="1" smtClean="0"/>
              <a:t>Flying</a:t>
            </a:r>
            <a:r>
              <a:rPr lang="da-DK" b="1" u="none" baseline="0" dirty="0" smtClean="0"/>
              <a:t> cirkus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u="sng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u="sng" dirty="0" smtClean="0"/>
              <a:t>Lidt</a:t>
            </a:r>
            <a:r>
              <a:rPr lang="da-DK" b="1" u="sng" baseline="0" dirty="0" smtClean="0"/>
              <a:t> om mig selv: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Baggrund: </a:t>
            </a:r>
            <a:r>
              <a:rPr lang="da-DK" b="0" u="none" baseline="0" dirty="0" err="1" smtClean="0"/>
              <a:t>udd</a:t>
            </a:r>
            <a:r>
              <a:rPr lang="da-DK" b="0" u="none" baseline="0" dirty="0" smtClean="0"/>
              <a:t>. Ergoterapeut – Aarhus 92 (30)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Primært rehabilitering af folk med div. neurologiske lidelser og ikke mindst folk med erhvervet hjerneskade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0" u="none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a-DK" b="1" u="non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u="sng" baseline="0" dirty="0" smtClean="0"/>
              <a:t>De sidste snart 10 år – hjerneskadekoordinator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Borgerens overordnet GBS   Faglig konsulent – undervisning/supervision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Jobcenter - erhvervsafklaring</a:t>
            </a:r>
            <a:endParaRPr lang="da-DK" b="0" u="non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u="sng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u="sng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Baggrund: ergoterapeut. 25 med neurologiske patienter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Sygehuse og </a:t>
            </a:r>
            <a:r>
              <a:rPr lang="da-DK" baseline="0" dirty="0" err="1" smtClean="0"/>
              <a:t>neurorehabilitering</a:t>
            </a:r>
            <a:endParaRPr lang="da-D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80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u="sng" dirty="0" smtClean="0"/>
              <a:t>Idealistisk: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Hitler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Udskamme</a:t>
            </a:r>
            <a:r>
              <a:rPr lang="da-DK" baseline="0" dirty="0" smtClean="0"/>
              <a:t> folk som vejer for meget –usundt – det gode liv.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u="sng" baseline="0" dirty="0" smtClean="0"/>
              <a:t>Egoistisk: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u="none" baseline="0" dirty="0" smtClean="0"/>
              <a:t>Også med intension.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u="none" baseline="0" dirty="0" smtClean="0"/>
              <a:t>Nazisterne mentale sunde folk – kun Mengele psykopat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u="non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sng" baseline="0" dirty="0" smtClean="0"/>
              <a:t>Den tankeløse</a:t>
            </a:r>
            <a:r>
              <a:rPr lang="da-DK" b="1" u="sng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 u="none" baseline="0" dirty="0" smtClean="0"/>
              <a:t>Uden intension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="0" u="none" baseline="0" dirty="0" smtClean="0"/>
              <a:t>(ingen siger: nu går jeg ind og laver en forrået handling)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="0" u="non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Ikke kun personalets – men også den samfundsmæssige forråelse.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b="0" u="none" baseline="0" dirty="0" smtClean="0"/>
              <a:t>Besparelse – vores </a:t>
            </a:r>
            <a:r>
              <a:rPr lang="da-DK" b="0" u="none" baseline="0" dirty="0" err="1" smtClean="0"/>
              <a:t>vældfærdssamdfund</a:t>
            </a:r>
            <a:r>
              <a:rPr lang="da-DK" b="0" u="none" baseline="0" dirty="0" smtClean="0"/>
              <a:t> på slanke kur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b="0" u="none" baseline="0" dirty="0" smtClean="0"/>
              <a:t>Økonomiske hensyn </a:t>
            </a:r>
            <a:r>
              <a:rPr lang="da-DK" b="0" u="none" baseline="0" dirty="0" err="1" smtClean="0"/>
              <a:t>overruler</a:t>
            </a:r>
            <a:r>
              <a:rPr lang="da-DK" b="0" u="none" baseline="0" dirty="0" smtClean="0"/>
              <a:t> – menneskelige hensyn.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Forråelse: kommunen har visioner omkring: Borgeren i centrum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Dobbeltbind kommunikation: </a:t>
            </a:r>
            <a:r>
              <a:rPr lang="da-DK" b="0" u="none" baseline="0" dirty="0" err="1" smtClean="0"/>
              <a:t>Tvætydig</a:t>
            </a:r>
            <a:r>
              <a:rPr lang="da-DK" b="0" u="none" baseline="0" dirty="0" smtClean="0"/>
              <a:t> </a:t>
            </a:r>
            <a:r>
              <a:rPr lang="da-DK" b="0" u="none" baseline="0" dirty="0" err="1" smtClean="0"/>
              <a:t>komminikation</a:t>
            </a:r>
            <a:endParaRPr lang="da-DK" b="0" u="non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b="0" u="non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Umenneskeliggørelse og forråelse i vores sprog..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u="none" baseline="0" dirty="0" smtClean="0"/>
              <a:t>Sygehus.: Reducerer mennesker i søjler, ” enheder” – nemmere at tage de svære beslutninger.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b="1" u="none" baseline="0" dirty="0" smtClean="0"/>
              <a:t>Værdier afspejles ikke i værdigrundlag men i handling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0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919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Nr.</a:t>
            </a:r>
            <a:r>
              <a:rPr lang="da-DK" sz="1200" b="1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og 6 </a:t>
            </a:r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8 min</a:t>
            </a:r>
            <a:endParaRPr lang="da-DK" sz="1200" b="1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I genkende</a:t>
            </a:r>
            <a:r>
              <a:rPr lang="da-DK" sz="1200" b="1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noget af dette? </a:t>
            </a:r>
          </a:p>
          <a:p>
            <a:endParaRPr lang="da-DK" sz="1200" b="1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Forråelse opstår ikke lige pludseligt – forhistorie</a:t>
            </a:r>
          </a:p>
          <a:p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er ikke kynisk af sig selv</a:t>
            </a:r>
          </a:p>
          <a:p>
            <a:endParaRPr lang="da-DK" sz="1200" b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Sneboldseffekt – vedvarende belastninger – hober sig op</a:t>
            </a:r>
          </a:p>
          <a:p>
            <a:r>
              <a:rPr lang="da-DK" sz="1200" b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Forråelse: overlevelsesstrategi for at kunne håndtere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Omsorgstrætheden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moralske stress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Afmagtsfølelsen.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b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Forråelse er den syge udgave af robusthed</a:t>
            </a:r>
          </a:p>
          <a:p>
            <a:endParaRPr lang="da-DK" sz="1200" u="sng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baseline="0" dirty="0" smtClean="0"/>
          </a:p>
          <a:p>
            <a:endParaRPr lang="da-DK" u="none" baseline="0" dirty="0" smtClean="0"/>
          </a:p>
          <a:p>
            <a:endParaRPr lang="da-DK" u="none" baseline="0" dirty="0" smtClean="0"/>
          </a:p>
          <a:p>
            <a:endParaRPr lang="da-DK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521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Fagligheden </a:t>
            </a:r>
            <a:r>
              <a:rPr lang="da-DK" u="sng" dirty="0" smtClean="0"/>
              <a:t>slipper op </a:t>
            </a:r>
            <a:r>
              <a:rPr lang="da-DK" dirty="0" smtClean="0"/>
              <a:t>fordi man er træt.</a:t>
            </a:r>
          </a:p>
          <a:p>
            <a:endParaRPr lang="da-DK" dirty="0" smtClean="0"/>
          </a:p>
          <a:p>
            <a:r>
              <a:rPr lang="da-DK" dirty="0" smtClean="0"/>
              <a:t>Det værste er, at man tager omsorgstrætheden med hjem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u="non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u="none" baseline="0" dirty="0" smtClean="0"/>
              <a:t>Ingen empati tilbage når man kommer hjem til mand og børn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u="non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u="non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u="non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u="none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5540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Fagligheden får </a:t>
            </a:r>
            <a:r>
              <a:rPr lang="da-DK" u="sng" dirty="0" smtClean="0"/>
              <a:t>ikke plads. :</a:t>
            </a:r>
          </a:p>
          <a:p>
            <a:r>
              <a:rPr lang="da-DK" u="none" dirty="0" smtClean="0"/>
              <a:t>Ingen tvivl om at den har fået mere og mere fat i vores samfund</a:t>
            </a:r>
          </a:p>
          <a:p>
            <a:r>
              <a:rPr lang="da-DK" u="none" baseline="0" dirty="0" smtClean="0"/>
              <a:t>Vi har mårstyring  </a:t>
            </a:r>
            <a:r>
              <a:rPr lang="da-DK" u="none" dirty="0" smtClean="0"/>
              <a:t>effektivitetskrav</a:t>
            </a:r>
          </a:p>
          <a:p>
            <a:endParaRPr lang="da-DK" u="none" dirty="0" smtClean="0"/>
          </a:p>
          <a:p>
            <a:r>
              <a:rPr lang="da-DK" u="none" dirty="0" smtClean="0"/>
              <a:t>Giver god grobund til den evige dårlige samvittighed</a:t>
            </a:r>
            <a:r>
              <a:rPr lang="da-DK" u="none" baseline="0" dirty="0" smtClean="0"/>
              <a:t> </a:t>
            </a:r>
          </a:p>
          <a:p>
            <a:r>
              <a:rPr lang="da-DK" u="none" baseline="0" dirty="0" smtClean="0"/>
              <a:t>Du gør det ikke godt nok- du er ikke god nok</a:t>
            </a:r>
          </a:p>
          <a:p>
            <a:endParaRPr lang="da-DK" u="none" baseline="0" dirty="0" smtClean="0"/>
          </a:p>
          <a:p>
            <a:r>
              <a:rPr lang="da-DK" u="none" baseline="0" dirty="0" smtClean="0"/>
              <a:t>Fik gjort det jeg skulle</a:t>
            </a:r>
          </a:p>
          <a:p>
            <a:r>
              <a:rPr lang="da-DK" u="none" baseline="0" dirty="0" smtClean="0"/>
              <a:t>Kunne se hun var ked af det – ikke talt med hende</a:t>
            </a:r>
          </a:p>
          <a:p>
            <a:endParaRPr lang="da-DK" u="none" baseline="0" dirty="0" smtClean="0"/>
          </a:p>
          <a:p>
            <a:r>
              <a:rPr lang="da-DK" b="1" u="none" baseline="0" dirty="0" smtClean="0"/>
              <a:t>Skyggearbejde:</a:t>
            </a:r>
          </a:p>
          <a:p>
            <a:r>
              <a:rPr lang="da-DK" b="0" u="none" baseline="0" dirty="0" smtClean="0"/>
              <a:t>Man laver noget arbejde man egentlig ikke er ansat til.</a:t>
            </a:r>
          </a:p>
          <a:p>
            <a:endParaRPr lang="da-DK" b="0" u="none" baseline="0" dirty="0" smtClean="0"/>
          </a:p>
          <a:p>
            <a:r>
              <a:rPr lang="da-DK" b="1" u="none" baseline="0" dirty="0" err="1" smtClean="0"/>
              <a:t>Quiet</a:t>
            </a:r>
            <a:r>
              <a:rPr lang="da-DK" b="1" u="none" baseline="0" dirty="0" smtClean="0"/>
              <a:t> </a:t>
            </a:r>
            <a:r>
              <a:rPr lang="da-DK" b="1" u="none" baseline="0" dirty="0" err="1" smtClean="0"/>
              <a:t>qvitting</a:t>
            </a:r>
            <a:endParaRPr lang="da-DK" b="1" u="none" baseline="0" dirty="0" smtClean="0"/>
          </a:p>
          <a:p>
            <a:r>
              <a:rPr lang="da-DK" b="0" u="none" baseline="0" dirty="0" smtClean="0"/>
              <a:t>Bliver på arbejdspladsen – gør kun lige det man er ansat til.</a:t>
            </a:r>
          </a:p>
          <a:p>
            <a:r>
              <a:rPr lang="da-DK" b="0" u="none" baseline="0" dirty="0" smtClean="0"/>
              <a:t>Tager skyklapper på</a:t>
            </a:r>
            <a:endParaRPr lang="da-DK" b="0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6657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Fordi vi arbejder med mennesker, og fordi vi er skabt til at påvirke hinanden,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Når vi arbejder med mennesker, så vil der altid opstå situationer, hvor vi vil føle </a:t>
            </a:r>
            <a:r>
              <a:rPr lang="da-DK" u="sng" baseline="0" dirty="0" smtClean="0"/>
              <a:t>afmagt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baseline="0" dirty="0" smtClean="0"/>
              <a:t>Kan ikke holde ud konstant at være i afmagt – behov for at få den ventileret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Tale om det og få det aftabuiseret  - gøre noget ved 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r>
              <a:rPr lang="da-DK" u="sng" baseline="0" dirty="0" smtClean="0">
                <a:solidFill>
                  <a:srgbClr val="FF0000"/>
                </a:solidFill>
              </a:rPr>
              <a:t>Afstemt og i kontakt</a:t>
            </a:r>
            <a:r>
              <a:rPr lang="da-DK" baseline="0" dirty="0" smtClean="0">
                <a:solidFill>
                  <a:srgbClr val="FF0000"/>
                </a:solidFill>
              </a:rPr>
              <a:t>:</a:t>
            </a:r>
            <a:r>
              <a:rPr lang="da-DK" baseline="0" dirty="0" smtClean="0">
                <a:solidFill>
                  <a:schemeClr val="tx1"/>
                </a:solidFill>
              </a:rPr>
              <a:t> Vi har empati og lader os berøre og vi har </a:t>
            </a:r>
          </a:p>
          <a:p>
            <a:r>
              <a:rPr lang="da-DK" baseline="0" dirty="0" smtClean="0">
                <a:solidFill>
                  <a:schemeClr val="tx1"/>
                </a:solidFill>
              </a:rPr>
              <a:t>                                    tillid til, at vi med vores  faglighed</a:t>
            </a:r>
          </a:p>
          <a:p>
            <a:r>
              <a:rPr lang="da-DK" baseline="0" dirty="0" smtClean="0">
                <a:solidFill>
                  <a:schemeClr val="tx1"/>
                </a:solidFill>
              </a:rPr>
              <a:t>                                    kan påvirke situationen i den rigtige retning</a:t>
            </a:r>
            <a:endParaRPr lang="da-DK" baseline="0" dirty="0" smtClean="0">
              <a:solidFill>
                <a:srgbClr val="00B050"/>
              </a:solidFill>
            </a:endParaRPr>
          </a:p>
          <a:p>
            <a:r>
              <a:rPr lang="da-DK" dirty="0" smtClean="0"/>
              <a:t>Hvilken ventilation</a:t>
            </a:r>
            <a:r>
              <a:rPr lang="da-DK" baseline="0" dirty="0" smtClean="0"/>
              <a:t> man lander i </a:t>
            </a:r>
            <a:r>
              <a:rPr lang="da-DK" dirty="0" smtClean="0"/>
              <a:t>til under</a:t>
            </a:r>
            <a:r>
              <a:rPr lang="da-DK" baseline="0" dirty="0" smtClean="0"/>
              <a:t> pres</a:t>
            </a:r>
          </a:p>
          <a:p>
            <a:r>
              <a:rPr lang="da-DK" baseline="0" dirty="0" smtClean="0"/>
              <a:t>Afhænger af organisation – gruppe – person</a:t>
            </a:r>
          </a:p>
          <a:p>
            <a:endParaRPr lang="da-DK" baseline="0" dirty="0" smtClean="0"/>
          </a:p>
          <a:p>
            <a:r>
              <a:rPr lang="da-DK" u="sng" baseline="0" dirty="0" smtClean="0">
                <a:solidFill>
                  <a:srgbClr val="FF0000"/>
                </a:solidFill>
              </a:rPr>
              <a:t>Tyndhudet: </a:t>
            </a:r>
            <a:r>
              <a:rPr lang="da-DK" baseline="0" dirty="0" smtClean="0">
                <a:solidFill>
                  <a:srgbClr val="FF0000"/>
                </a:solidFill>
              </a:rPr>
              <a:t>Identificere sig for meget -  blive smittet af hjælpeløsheden</a:t>
            </a:r>
          </a:p>
          <a:p>
            <a:r>
              <a:rPr lang="da-DK" baseline="0" dirty="0" smtClean="0">
                <a:solidFill>
                  <a:srgbClr val="FF0000"/>
                </a:solidFill>
              </a:rPr>
              <a:t>Det er min skyld – jeg dur ikke</a:t>
            </a:r>
          </a:p>
          <a:p>
            <a:r>
              <a:rPr lang="da-DK" baseline="0" dirty="0" smtClean="0">
                <a:solidFill>
                  <a:srgbClr val="FF0000"/>
                </a:solidFill>
              </a:rPr>
              <a:t>Jeg er helt færdig - føler mig utilstrækkelig - ved ikke hvordan jeg skal sige fra</a:t>
            </a:r>
          </a:p>
          <a:p>
            <a:endParaRPr lang="da-DK" baseline="0" dirty="0" smtClean="0">
              <a:solidFill>
                <a:srgbClr val="FF0000"/>
              </a:solidFill>
            </a:endParaRPr>
          </a:p>
          <a:p>
            <a:r>
              <a:rPr lang="da-DK" u="sng" baseline="0" dirty="0" smtClean="0">
                <a:solidFill>
                  <a:srgbClr val="FF0000"/>
                </a:solidFill>
              </a:rPr>
              <a:t>Tykhovedet</a:t>
            </a:r>
            <a:r>
              <a:rPr lang="da-DK" baseline="0" dirty="0" smtClean="0">
                <a:solidFill>
                  <a:srgbClr val="FF0000"/>
                </a:solidFill>
              </a:rPr>
              <a:t>: fremstå uberørt, følelseskold, irriteret</a:t>
            </a:r>
          </a:p>
          <a:p>
            <a:r>
              <a:rPr lang="da-DK" baseline="0" dirty="0" smtClean="0">
                <a:solidFill>
                  <a:srgbClr val="FF0000"/>
                </a:solidFill>
              </a:rPr>
              <a:t>Det er HAM der er problemet – ikke kun noget han gør – hans personlighed</a:t>
            </a:r>
          </a:p>
          <a:p>
            <a:r>
              <a:rPr lang="da-DK" baseline="0" dirty="0" smtClean="0">
                <a:solidFill>
                  <a:srgbClr val="FF0000"/>
                </a:solidFill>
              </a:rPr>
              <a:t>Jeg går ikke noget, før du stopper med det der.</a:t>
            </a:r>
          </a:p>
          <a:p>
            <a:r>
              <a:rPr lang="da-DK" baseline="0" dirty="0" smtClean="0">
                <a:solidFill>
                  <a:srgbClr val="FF0000"/>
                </a:solidFill>
              </a:rPr>
              <a:t>Hvornår er nok </a:t>
            </a:r>
            <a:r>
              <a:rPr lang="da-DK" baseline="0" dirty="0" err="1" smtClean="0">
                <a:solidFill>
                  <a:srgbClr val="FF0000"/>
                </a:solidFill>
              </a:rPr>
              <a:t>nok</a:t>
            </a:r>
            <a:r>
              <a:rPr lang="da-DK" baseline="0" dirty="0" smtClean="0">
                <a:solidFill>
                  <a:srgbClr val="FF0000"/>
                </a:solidFill>
              </a:rPr>
              <a:t> – </a:t>
            </a:r>
            <a:r>
              <a:rPr lang="da-DK" baseline="0" dirty="0" err="1" smtClean="0">
                <a:solidFill>
                  <a:srgbClr val="FF0000"/>
                </a:solidFill>
              </a:rPr>
              <a:t>ka</a:t>
            </a:r>
            <a:r>
              <a:rPr lang="da-DK" baseline="0" dirty="0" smtClean="0">
                <a:solidFill>
                  <a:srgbClr val="FF0000"/>
                </a:solidFill>
              </a:rPr>
              <a:t> det være meningen at jeg skal finde mig i det</a:t>
            </a:r>
          </a:p>
          <a:p>
            <a:endParaRPr lang="da-DK" baseline="0" dirty="0" smtClean="0">
              <a:solidFill>
                <a:srgbClr val="FF0000"/>
              </a:solidFill>
            </a:endParaRPr>
          </a:p>
          <a:p>
            <a:endParaRPr lang="da-DK" baseline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414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Klip 9 Bryd tabuet</a:t>
            </a:r>
          </a:p>
          <a:p>
            <a:endParaRPr lang="da-DK" b="1" dirty="0" smtClean="0"/>
          </a:p>
          <a:p>
            <a:r>
              <a:rPr lang="da-DK" b="1" dirty="0" smtClean="0"/>
              <a:t>Kan</a:t>
            </a:r>
            <a:r>
              <a:rPr lang="da-DK" b="1" baseline="0" dirty="0" smtClean="0"/>
              <a:t> I genkende de 3 veje?</a:t>
            </a:r>
          </a:p>
          <a:p>
            <a:r>
              <a:rPr lang="da-DK" b="1" baseline="0" dirty="0" smtClean="0"/>
              <a:t>Hvorfor én møder I mest?</a:t>
            </a:r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41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u="sng" dirty="0" smtClean="0"/>
              <a:t>1.Tavshed</a:t>
            </a:r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u="none" baseline="0" dirty="0" smtClean="0"/>
              <a:t>Ny kollega påpeger/spørger undrende– fryse ude-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u="none" baseline="0" dirty="0" smtClean="0"/>
              <a:t>mest angstprovokerende at blive ekskluderet fra gruppen.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u="none" baseline="0" dirty="0" smtClean="0"/>
              <a:t>Når vi er vidner til forråelse – mange af os undlader at reagere/lukke øjnene.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u="none" baseline="0" dirty="0" smtClean="0"/>
              <a:t>Vi bliver bange for konsekvenserne for at gribe ind eller sige fra.</a:t>
            </a:r>
            <a:r>
              <a:rPr lang="da-DK" u="none" baseline="0" dirty="0" smtClean="0"/>
              <a:t> </a:t>
            </a:r>
          </a:p>
          <a:p>
            <a:endParaRPr lang="da-DK" baseline="0" dirty="0" smtClean="0"/>
          </a:p>
          <a:p>
            <a:r>
              <a:rPr lang="da-DK" u="sng" baseline="0" dirty="0" smtClean="0"/>
              <a:t>2. Legitimering-retfærdiggørelse .  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Starter med én der fortæller sin historie – går til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kollega som også er i underskud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Glatter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ud -sociale væsner - vi have det godt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hinanden/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gode stemning.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(Dorthes historie). Vi vænner os foruroligende hurtigt til at forrået miljø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Forråelse smitter: </a:t>
            </a:r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 mere vi gentager en forrået historie, jo mere rigtig er 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Kollegakultur som anerkender hinanden i forråelsen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Fyrring- så er den ged barberet -</a:t>
            </a:r>
            <a:r>
              <a:rPr lang="da-DK" u="none" baseline="0" dirty="0" smtClean="0"/>
              <a:t>Nytter ikke at fyre en medarbejder- det sidder vi væggene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u="none" baseline="0" dirty="0" smtClean="0"/>
          </a:p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da-D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 være i forråelse indskrænker ens kognition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har svært ved at tænke nuanceret –mister evnen til andres indefra perspektiv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 på hvad det giver mig af problemer – Brug for hjælp udefra.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u="sng" baseline="0" dirty="0" smtClean="0"/>
              <a:t>3. Den gode samtalepartner  (</a:t>
            </a:r>
            <a:r>
              <a:rPr lang="da-DK" u="none" baseline="0" dirty="0" smtClean="0"/>
              <a:t>En kollega som har overskud)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u="none" baseline="0" dirty="0" smtClean="0"/>
              <a:t>Som skælder ud og devaluere oplevelsen, latterliggør og fordømmer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u="none" baseline="0" dirty="0" smtClean="0"/>
              <a:t>Men en kollega som møder dig med forståelse for det psykiske pres, du er under,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u="none" baseline="0" dirty="0" smtClean="0"/>
              <a:t>Samtidig med at hun kan prøve at nuancere din tænkning.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u="none" baseline="0" dirty="0" smtClean="0"/>
              <a:t> Hjælpe til med at forstå den andens perspektiv.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u="non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u="non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u="none" baseline="0" dirty="0" smtClean="0"/>
          </a:p>
          <a:p>
            <a:endParaRPr lang="da-DK" u="non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1B6A1-93CB-4716-A5B2-C5EE0E2DF9C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624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9843-9FF5-4F7A-9DD8-7FCE42B294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89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3A44-54F7-4D99-B1F0-0DA316F3D3D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895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F5C6-F5F9-42D3-9077-F70797050DA3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82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858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0524-BB72-402B-87D2-3AC5ADEC509E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628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04B6-6AE4-4A71-BF71-A6C47D52829F}" type="datetime1">
              <a:rPr lang="da-DK" smtClean="0"/>
              <a:t>10-05-2023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85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60E0-6FD3-4FF6-A818-67147029FD7B}" type="datetime1">
              <a:rPr lang="da-DK" smtClean="0"/>
              <a:t>10-05-2023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789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22A1-79BD-44CD-9D5F-1D94AC29F11E}" type="datetime1">
              <a:rPr lang="da-DK" smtClean="0"/>
              <a:t>10-05-2023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55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8BE9-B0B6-4416-8FAE-AD7966DE7B5E}" type="datetime1">
              <a:rPr lang="da-DK" smtClean="0"/>
              <a:t>10-05-2023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840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3D5C9-A8BF-4EB9-B5A9-074EEBDFA084}" type="datetime1">
              <a:rPr lang="da-DK" smtClean="0"/>
              <a:t>10-05-2023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467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870C-3CA8-4D36-9287-1D39B1E4C512}" type="datetime1">
              <a:rPr lang="da-DK" smtClean="0"/>
              <a:t>10-05-2023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867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8F9A-819A-4054-86BE-47F4AF0BAF5D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012B-BBFE-4B49-9813-6555FB234C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80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url?sa=i&amp;url=https%3A%2F%2Fkunstnernes.com%2Fproducts%2Ftryllekunstner-i-afmagt&amp;psig=AOvVaw3_pNabABiyJNijAJP3Fbta&amp;ust=1618909354814000&amp;source=images&amp;cd=vfe&amp;ved=0CAIQjRxqFwoTCIDCksH5ifACFQAAAAAdAAAAABA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a.23video.com/secret/65344337/0d1b11ff5da8dbbc37806d8a7585202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a.23video.com/secret/65344264/d417271938e56d7df9c05bae628980e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a.23video.com/secret/65344480/02c8b8824b31f38c140e9e054e65a2b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foa.23video.com/secret/65344347/bba66317cd79580856d83be2fd8d09a3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a.23video.com/secret/65344227/d5744ed7e22a11b171783e8279e199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Hvordan man dæmmer op for omsorgstræthed og forråelse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22A1-79BD-44CD-9D5F-1D94AC29F11E}" type="datetime1">
              <a:rPr lang="da-DK" smtClean="0"/>
              <a:t>10-05-2023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1</a:t>
            </a:fld>
            <a:endParaRPr lang="da-DK"/>
          </a:p>
        </p:txBody>
      </p:sp>
      <p:pic>
        <p:nvPicPr>
          <p:cNvPr id="6" name="Billede 5" descr="Tryllekunstner i afmagt – Kunstnernes.com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989195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 rot="20187886">
            <a:off x="2086099" y="1922782"/>
            <a:ext cx="27608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Afmagt</a:t>
            </a:r>
            <a:endParaRPr lang="da-DK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09228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Specialkonsulent</a:t>
            </a:r>
          </a:p>
          <a:p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Ulla Thrane Dybro</a:t>
            </a:r>
          </a:p>
        </p:txBody>
      </p:sp>
    </p:spTree>
    <p:extLst>
      <p:ext uri="{BB962C8B-B14F-4D97-AF65-F5344CB8AC3E}">
        <p14:creationId xmlns:p14="http://schemas.microsoft.com/office/powerpoint/2010/main" val="39142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At turde tale om sine fejl.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31181"/>
            <a:ext cx="7162800" cy="4064000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43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tx2"/>
                </a:solidFill>
              </a:rPr>
              <a:t>Videoklip 4</a:t>
            </a:r>
            <a:endParaRPr lang="da-DK" b="1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Psykologisk trykhed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11</a:t>
            </a:fld>
            <a:endParaRPr lang="da-DK"/>
          </a:p>
        </p:txBody>
      </p:sp>
      <p:pic>
        <p:nvPicPr>
          <p:cNvPr id="7" name="Billed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4932040" cy="28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Psykologisk trykhed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71" y="1844824"/>
            <a:ext cx="5498258" cy="3702908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07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13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8" y="620688"/>
            <a:ext cx="2579644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ktangel 7"/>
          <p:cNvSpPr/>
          <p:nvPr/>
        </p:nvSpPr>
        <p:spPr>
          <a:xfrm>
            <a:off x="179512" y="4184498"/>
            <a:ext cx="26619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a-DK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Amy C </a:t>
            </a:r>
            <a:r>
              <a:rPr lang="da-DK" sz="2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Edmondson</a:t>
            </a:r>
            <a:endParaRPr lang="da-DK" sz="2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da-DK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Psykolog på </a:t>
            </a:r>
          </a:p>
          <a:p>
            <a:r>
              <a:rPr lang="da-DK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Havard Business </a:t>
            </a:r>
            <a:r>
              <a:rPr lang="da-DK" sz="2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</a:t>
            </a:r>
            <a:endParaRPr lang="da-DK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997831" y="548680"/>
            <a:ext cx="6043937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a-DK" sz="3200" b="1" dirty="0" smtClean="0">
                <a:ln w="0"/>
                <a:solidFill>
                  <a:schemeClr val="tx2"/>
                </a:solidFill>
              </a:rPr>
              <a:t>Overbevisning</a:t>
            </a:r>
          </a:p>
          <a:p>
            <a:r>
              <a:rPr lang="da-DK" sz="2800" b="1" dirty="0" smtClean="0">
                <a:ln w="0"/>
                <a:solidFill>
                  <a:schemeClr val="accent1"/>
                </a:solidFill>
              </a:rPr>
              <a:t>Troen på, at man ikke vil blive straffet</a:t>
            </a:r>
          </a:p>
          <a:p>
            <a:r>
              <a:rPr lang="da-DK" sz="2800" b="1" dirty="0" smtClean="0">
                <a:ln w="0"/>
                <a:solidFill>
                  <a:schemeClr val="accent1"/>
                </a:solidFill>
              </a:rPr>
              <a:t>eller ydmyget for at dele ideer, spørgsmål, bekymringer eller fejl, </a:t>
            </a:r>
          </a:p>
          <a:p>
            <a:r>
              <a:rPr lang="da-DK" sz="2800" b="1" dirty="0" smtClean="0">
                <a:ln w="0"/>
                <a:solidFill>
                  <a:schemeClr val="accent1"/>
                </a:solidFill>
              </a:rPr>
              <a:t>og at det er sikkert at tage interpersonel  risiko i teamet</a:t>
            </a:r>
          </a:p>
          <a:p>
            <a:pPr algn="ctr"/>
            <a:endParaRPr lang="da-DK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da-DK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119191" y="3409836"/>
            <a:ext cx="5440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a-DK" sz="2800" b="1" dirty="0" smtClean="0">
                <a:ln/>
                <a:solidFill>
                  <a:schemeClr val="accent3"/>
                </a:solidFill>
              </a:rPr>
              <a:t>Mange rapporterede fejl = Høj tillid</a:t>
            </a:r>
            <a:endParaRPr lang="da-DK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42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8BE9-B0B6-4416-8FAE-AD7966DE7B5E}" type="datetime1">
              <a:rPr lang="da-DK" smtClean="0"/>
              <a:t>10-05-2023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14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8027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39552" y="980728"/>
            <a:ext cx="2285964" cy="16554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u="sng" dirty="0" smtClean="0">
                <a:solidFill>
                  <a:schemeClr val="tx1"/>
                </a:solidFill>
              </a:rPr>
              <a:t>Psykologisk tryghed</a:t>
            </a: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Jeg føler mig tryg i teamet, og er ikke bange for at blive ydmyget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7" name="Højrepil 6"/>
          <p:cNvSpPr/>
          <p:nvPr/>
        </p:nvSpPr>
        <p:spPr>
          <a:xfrm>
            <a:off x="2837194" y="1566114"/>
            <a:ext cx="5278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3376746" y="980728"/>
            <a:ext cx="2455912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b="1" u="sng" dirty="0" smtClean="0">
                <a:solidFill>
                  <a:schemeClr val="tx1"/>
                </a:solidFill>
              </a:rPr>
              <a:t>Team Learning </a:t>
            </a:r>
            <a:r>
              <a:rPr lang="da-DK" b="1" u="sng" dirty="0" err="1" smtClean="0">
                <a:solidFill>
                  <a:schemeClr val="tx1"/>
                </a:solidFill>
              </a:rPr>
              <a:t>Behavior</a:t>
            </a:r>
            <a:endParaRPr lang="da-DK" b="1" u="sng" dirty="0" smtClean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Så derfor tør jeg godt give og få feedback og tale om mine fejl og stille spørgsmål</a:t>
            </a:r>
          </a:p>
        </p:txBody>
      </p:sp>
      <p:sp>
        <p:nvSpPr>
          <p:cNvPr id="9" name="Højrepil 8"/>
          <p:cNvSpPr/>
          <p:nvPr/>
        </p:nvSpPr>
        <p:spPr>
          <a:xfrm>
            <a:off x="5832658" y="1566114"/>
            <a:ext cx="5278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6336337" y="981617"/>
            <a:ext cx="2255912" cy="1656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u="sng" dirty="0" smtClean="0">
                <a:solidFill>
                  <a:schemeClr val="tx1"/>
                </a:solidFill>
              </a:rPr>
              <a:t>Team Performance:</a:t>
            </a: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Hvilket gør, at vi får skabt gode løsninger og udvikler nye processer</a:t>
            </a:r>
          </a:p>
        </p:txBody>
      </p:sp>
    </p:spTree>
    <p:extLst>
      <p:ext uri="{BB962C8B-B14F-4D97-AF65-F5344CB8AC3E}">
        <p14:creationId xmlns:p14="http://schemas.microsoft.com/office/powerpoint/2010/main" val="2246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tx2"/>
                </a:solidFill>
              </a:rPr>
              <a:t>Videoklip 5</a:t>
            </a:r>
            <a:endParaRPr lang="da-DK" b="1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Personligt ansvar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15</a:t>
            </a:fld>
            <a:endParaRPr lang="da-DK"/>
          </a:p>
        </p:txBody>
      </p:sp>
      <p:pic>
        <p:nvPicPr>
          <p:cNvPr id="7" name="Billed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4932040" cy="28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Faresignaler</a:t>
            </a:r>
            <a:endParaRPr lang="da-DK" sz="54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da-DK" dirty="0" smtClean="0"/>
              <a:t>Irritation og hårdt </a:t>
            </a:r>
            <a:r>
              <a:rPr lang="da-DK" dirty="0"/>
              <a:t>sprog…Hun er sådan og sådan</a:t>
            </a:r>
          </a:p>
          <a:p>
            <a:r>
              <a:rPr lang="da-DK" dirty="0"/>
              <a:t>Ligegyldighed</a:t>
            </a:r>
          </a:p>
          <a:p>
            <a:r>
              <a:rPr lang="da-DK" dirty="0"/>
              <a:t>Når nuancer </a:t>
            </a:r>
            <a:r>
              <a:rPr lang="da-DK" dirty="0" smtClean="0"/>
              <a:t>forsvinder</a:t>
            </a:r>
          </a:p>
          <a:p>
            <a:r>
              <a:rPr lang="da-DK" dirty="0" smtClean="0"/>
              <a:t>Mistro</a:t>
            </a:r>
            <a:endParaRPr lang="da-DK" dirty="0"/>
          </a:p>
          <a:p>
            <a:r>
              <a:rPr lang="da-DK" dirty="0" smtClean="0"/>
              <a:t>Syndebukke</a:t>
            </a:r>
          </a:p>
          <a:p>
            <a:r>
              <a:rPr lang="da-DK" dirty="0" smtClean="0"/>
              <a:t>Projektion</a:t>
            </a:r>
          </a:p>
          <a:p>
            <a:r>
              <a:rPr lang="da-DK" dirty="0"/>
              <a:t>Manglende </a:t>
            </a:r>
            <a:r>
              <a:rPr lang="da-DK" dirty="0" smtClean="0"/>
              <a:t>samarbejde</a:t>
            </a:r>
            <a:endParaRPr lang="da-DK" dirty="0"/>
          </a:p>
          <a:p>
            <a:pPr lvl="0"/>
            <a:r>
              <a:rPr lang="da-DK" dirty="0" smtClean="0"/>
              <a:t>Humor </a:t>
            </a:r>
            <a:r>
              <a:rPr lang="da-DK" dirty="0"/>
              <a:t>– gøre nar, </a:t>
            </a:r>
            <a:r>
              <a:rPr lang="da-DK" dirty="0" smtClean="0"/>
              <a:t>parodiere</a:t>
            </a:r>
            <a:endParaRPr lang="da-DK" dirty="0"/>
          </a:p>
          <a:p>
            <a:pPr lvl="0"/>
            <a:r>
              <a:rPr lang="da-DK" dirty="0" smtClean="0"/>
              <a:t>Indskrænket </a:t>
            </a:r>
            <a:r>
              <a:rPr lang="da-DK" dirty="0"/>
              <a:t>kreativitet (Vi har prøvet alt)                                                                               </a:t>
            </a:r>
          </a:p>
          <a:p>
            <a:r>
              <a:rPr lang="da-DK" dirty="0">
                <a:solidFill>
                  <a:prstClr val="black"/>
                </a:solidFill>
              </a:rPr>
              <a:t>Manglende </a:t>
            </a:r>
            <a:r>
              <a:rPr lang="da-DK" dirty="0" smtClean="0">
                <a:solidFill>
                  <a:prstClr val="black"/>
                </a:solidFill>
              </a:rPr>
              <a:t>samarbejde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Undgåelses adfærd</a:t>
            </a:r>
            <a:endParaRPr lang="da-DK" dirty="0">
              <a:solidFill>
                <a:prstClr val="black"/>
              </a:solidFill>
            </a:endParaRPr>
          </a:p>
          <a:p>
            <a:r>
              <a:rPr lang="da-DK" dirty="0" smtClean="0"/>
              <a:t>Altid </a:t>
            </a:r>
            <a:r>
              <a:rPr lang="da-DK" dirty="0"/>
              <a:t>tale positivt om sig selv og vores </a:t>
            </a:r>
            <a:r>
              <a:rPr lang="da-DK" dirty="0" smtClean="0"/>
              <a:t>fortræffeligheder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16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2" b="100000" l="30625" r="6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0442"/>
            <a:ext cx="60960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At dæmme op for forråelse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 smtClean="0"/>
              <a:t>Bryd tabuet – sig det højt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</a:t>
            </a:r>
            <a:r>
              <a:rPr lang="da-DK" dirty="0" smtClean="0"/>
              <a:t>pdag faresignaler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Får en nuanceret samtale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Finde ud af hvorfor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Finde faglige alternativer.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44" y="1628886"/>
            <a:ext cx="2897956" cy="31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08112"/>
          </a:xfrm>
        </p:spPr>
        <p:txBody>
          <a:bodyPr/>
          <a:lstStyle/>
          <a:p>
            <a:r>
              <a:rPr lang="da-DK" b="1" smtClean="0"/>
              <a:t>Tak for denne gang !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39841"/>
          </a:xfrm>
        </p:spPr>
        <p:txBody>
          <a:bodyPr/>
          <a:lstStyle/>
          <a:p>
            <a:pPr marL="0" indent="0">
              <a:buNone/>
            </a:pPr>
            <a:endParaRPr lang="da-DK" sz="3200" smtClean="0"/>
          </a:p>
          <a:p>
            <a:pPr marL="0" indent="0">
              <a:buNone/>
            </a:pPr>
            <a:endParaRPr lang="da-DK" sz="3200" smtClean="0"/>
          </a:p>
          <a:p>
            <a:pPr marL="0" indent="0">
              <a:buNone/>
            </a:pPr>
            <a:endParaRPr lang="da-DK" sz="3200" smtClean="0"/>
          </a:p>
          <a:p>
            <a:pPr marL="0" indent="0">
              <a:buNone/>
            </a:pPr>
            <a:endParaRPr lang="da-DK" sz="3200" smtClean="0"/>
          </a:p>
          <a:p>
            <a:pPr marL="0" indent="0">
              <a:buNone/>
            </a:pPr>
            <a:endParaRPr lang="da-DK" sz="4000" smtClean="0"/>
          </a:p>
          <a:p>
            <a:pPr marL="0" indent="0">
              <a:buNone/>
            </a:pPr>
            <a:endParaRPr lang="da-DK" sz="4000" smtClean="0"/>
          </a:p>
          <a:p>
            <a:pPr marL="0" indent="0">
              <a:buNone/>
            </a:pPr>
            <a:r>
              <a:rPr lang="da-DK" sz="3200" smtClean="0"/>
              <a:t>            </a:t>
            </a:r>
            <a:endParaRPr lang="da-DK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176464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8BE9-B0B6-4416-8FAE-AD7966DE7B5E}" type="datetime1">
              <a:rPr lang="da-DK" smtClean="0"/>
              <a:t>10-05-2023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2</a:t>
            </a:fld>
            <a:endParaRPr lang="da-DK"/>
          </a:p>
        </p:txBody>
      </p:sp>
      <p:pic>
        <p:nvPicPr>
          <p:cNvPr id="2051" name="Picture 3" descr="G:\#Hjernecenter_Syd\Kursus &amp; Udvikling\Foredrag\IMG_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980588" y="2967335"/>
            <a:ext cx="5182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a-D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Lidt om mig selv!</a:t>
            </a:r>
            <a:endParaRPr lang="da-D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4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bg2">
                    <a:lumMod val="75000"/>
                  </a:schemeClr>
                </a:solidFill>
              </a:rPr>
              <a:t>3 typer af ondskab</a:t>
            </a:r>
            <a:endParaRPr lang="da-DK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da-DK" sz="2800" u="sng" dirty="0" smtClean="0"/>
              <a:t>Idealistisk ondskab:</a:t>
            </a:r>
          </a:p>
          <a:p>
            <a:pPr marL="0" indent="0">
              <a:buNone/>
            </a:pPr>
            <a:r>
              <a:rPr lang="da-DK" sz="2000" dirty="0" smtClean="0"/>
              <a:t>At målet helliger midlet.</a:t>
            </a:r>
          </a:p>
          <a:p>
            <a:pPr marL="0" indent="0">
              <a:buNone/>
            </a:pPr>
            <a:r>
              <a:rPr lang="da-DK" sz="2000" dirty="0" smtClean="0"/>
              <a:t>At det er godt at gøre fordi det den anden gør er helt forkert.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800" u="sng" dirty="0" smtClean="0"/>
              <a:t>Egoistiske ondskab:</a:t>
            </a:r>
          </a:p>
          <a:p>
            <a:pPr marL="0" indent="0">
              <a:buNone/>
            </a:pPr>
            <a:r>
              <a:rPr lang="da-DK" sz="2000" dirty="0" smtClean="0"/>
              <a:t>Man gør det for at opnå noget godt for sig selv:</a:t>
            </a:r>
          </a:p>
          <a:p>
            <a:pPr marL="0" indent="0">
              <a:buNone/>
            </a:pPr>
            <a:r>
              <a:rPr lang="da-DK" sz="2000" dirty="0"/>
              <a:t>g</a:t>
            </a:r>
            <a:r>
              <a:rPr lang="da-DK" sz="2000" dirty="0" smtClean="0"/>
              <a:t>øre karriere, opnå højere status, berige sig selv.</a:t>
            </a:r>
          </a:p>
          <a:p>
            <a:pPr>
              <a:buFontTx/>
              <a:buChar char="-"/>
            </a:pPr>
            <a:endParaRPr lang="da-DK" sz="2000" dirty="0"/>
          </a:p>
          <a:p>
            <a:pPr marL="0" indent="0">
              <a:buNone/>
            </a:pPr>
            <a:r>
              <a:rPr lang="da-DK" sz="2800" u="sng" dirty="0" smtClean="0"/>
              <a:t>Den tankeløse ondskab:</a:t>
            </a:r>
          </a:p>
          <a:p>
            <a:pPr marL="0" indent="0">
              <a:buNone/>
            </a:pPr>
            <a:r>
              <a:rPr lang="da-DK" sz="2000" dirty="0" smtClean="0"/>
              <a:t>Tænker ikke over, at det er ”ondt”</a:t>
            </a:r>
          </a:p>
          <a:p>
            <a:pPr marL="0" indent="0">
              <a:buNone/>
            </a:pPr>
            <a:r>
              <a:rPr lang="da-DK" sz="2000" dirty="0" smtClean="0"/>
              <a:t>Uden planlægning og intension</a:t>
            </a:r>
            <a:r>
              <a:rPr lang="da-DK" sz="2800" dirty="0" smtClean="0"/>
              <a:t>.</a:t>
            </a:r>
          </a:p>
          <a:p>
            <a:pPr marL="0" indent="0">
              <a:buNone/>
            </a:pPr>
            <a:endParaRPr lang="da-DK" sz="2000" u="sng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3</a:t>
            </a:fld>
            <a:endParaRPr lang="da-DK"/>
          </a:p>
        </p:txBody>
      </p:sp>
      <p:pic>
        <p:nvPicPr>
          <p:cNvPr id="7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52681"/>
            <a:ext cx="3563888" cy="30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smtClean="0">
                <a:solidFill>
                  <a:schemeClr val="tx2"/>
                </a:solidFill>
              </a:rPr>
              <a:t>Videoklip 1 og 2</a:t>
            </a:r>
            <a:endParaRPr lang="da-DK" b="1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Når forråelse tager </a:t>
            </a:r>
            <a:r>
              <a:rPr lang="da-DK" dirty="0" smtClean="0"/>
              <a:t>over</a:t>
            </a:r>
          </a:p>
          <a:p>
            <a:pPr marL="0" indent="0">
              <a:buNone/>
            </a:pPr>
            <a:r>
              <a:rPr lang="da-DK" dirty="0" smtClean="0"/>
              <a:t>Forråelse </a:t>
            </a:r>
            <a:r>
              <a:rPr lang="da-DK" dirty="0"/>
              <a:t>har en </a:t>
            </a:r>
            <a:r>
              <a:rPr lang="da-DK" dirty="0" smtClean="0"/>
              <a:t>forhistorie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4</a:t>
            </a:fld>
            <a:endParaRPr lang="da-DK"/>
          </a:p>
        </p:txBody>
      </p:sp>
      <p:pic>
        <p:nvPicPr>
          <p:cNvPr id="8" name="Billede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95836"/>
            <a:ext cx="3821698" cy="2191312"/>
          </a:xfrm>
          <a:prstGeom prst="rect">
            <a:avLst/>
          </a:prstGeom>
        </p:spPr>
      </p:pic>
      <p:pic>
        <p:nvPicPr>
          <p:cNvPr id="9" name="Billede 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94" y="3212976"/>
            <a:ext cx="3791806" cy="21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Omsorgstræthed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Mister det overskud </a:t>
            </a:r>
            <a:r>
              <a:rPr lang="da-DK" dirty="0"/>
              <a:t>der skal til for at kunne drage omsorg </a:t>
            </a:r>
            <a:r>
              <a:rPr lang="da-DK" dirty="0" smtClean="0"/>
              <a:t>for andre</a:t>
            </a:r>
            <a:endParaRPr lang="da-DK" dirty="0"/>
          </a:p>
          <a:p>
            <a:r>
              <a:rPr lang="da-DK" dirty="0"/>
              <a:t>Slidt i sin nærværd, </a:t>
            </a:r>
            <a:r>
              <a:rPr lang="da-DK" dirty="0" smtClean="0"/>
              <a:t>empati</a:t>
            </a:r>
            <a:endParaRPr lang="da-DK" dirty="0"/>
          </a:p>
          <a:p>
            <a:r>
              <a:rPr lang="da-DK" dirty="0" smtClean="0"/>
              <a:t>Mister overskud til at holde fagligheden højt.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5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8" y="3861048"/>
            <a:ext cx="8582192" cy="26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Moralsk stress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Arbejdsbetingelserne </a:t>
            </a:r>
            <a:r>
              <a:rPr lang="da-DK" dirty="0"/>
              <a:t>gør, 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at </a:t>
            </a:r>
            <a:r>
              <a:rPr lang="da-DK" dirty="0"/>
              <a:t>du ikke kan gøre dit arbejde så godt som du gerne ville.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6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28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28489"/>
            <a:ext cx="5904656" cy="36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7</a:t>
            </a:fld>
            <a:endParaRPr lang="da-DK"/>
          </a:p>
        </p:txBody>
      </p:sp>
      <p:cxnSp>
        <p:nvCxnSpPr>
          <p:cNvPr id="8" name="Lige pilforbindelse 7"/>
          <p:cNvCxnSpPr/>
          <p:nvPr/>
        </p:nvCxnSpPr>
        <p:spPr>
          <a:xfrm>
            <a:off x="777301" y="3655637"/>
            <a:ext cx="770485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173764" y="311043"/>
            <a:ext cx="2080592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Over-</a:t>
            </a:r>
          </a:p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involvering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7160374" y="303438"/>
            <a:ext cx="1764196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Under-   involvering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3833309" y="280524"/>
            <a:ext cx="1728192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Afstemt og </a:t>
            </a:r>
          </a:p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I kontakt</a:t>
            </a:r>
            <a:endParaRPr lang="da-DK" sz="2400" b="1" dirty="0">
              <a:solidFill>
                <a:schemeClr val="tx1"/>
              </a:solidFill>
            </a:endParaRPr>
          </a:p>
        </p:txBody>
      </p:sp>
      <p:cxnSp>
        <p:nvCxnSpPr>
          <p:cNvPr id="21" name="Lige pilforbindelse 20"/>
          <p:cNvCxnSpPr/>
          <p:nvPr/>
        </p:nvCxnSpPr>
        <p:spPr>
          <a:xfrm flipH="1" flipV="1">
            <a:off x="4697405" y="2034791"/>
            <a:ext cx="2" cy="3171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 27"/>
          <p:cNvSpPr/>
          <p:nvPr/>
        </p:nvSpPr>
        <p:spPr>
          <a:xfrm>
            <a:off x="58505" y="5141152"/>
            <a:ext cx="17418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Intimidere</a:t>
            </a:r>
            <a:endParaRPr lang="da-DK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7191823" y="5065679"/>
            <a:ext cx="1894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Distancerer</a:t>
            </a:r>
            <a:endParaRPr lang="da-DK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" name="Billede 3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95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08" y="4712442"/>
            <a:ext cx="3378414" cy="1908709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7140454" y="1121597"/>
            <a:ext cx="1772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Tykhudet</a:t>
            </a:r>
            <a:endParaRPr lang="da-DK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788541" y="1596516"/>
            <a:ext cx="36556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4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Situationsfornemmelse</a:t>
            </a:r>
            <a:endParaRPr lang="da-DK" sz="2400" b="1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a-DK" sz="2400" b="1" cap="none" spc="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Engageret                Tillid</a:t>
            </a:r>
          </a:p>
          <a:p>
            <a:r>
              <a:rPr lang="da-DK" sz="2400" b="1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Nærværende       Faglighed</a:t>
            </a:r>
            <a:r>
              <a:rPr lang="da-DK" sz="2400" b="1" cap="none" spc="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da-DK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4751955" y="3730592"/>
            <a:ext cx="18889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Ventilering</a:t>
            </a:r>
          </a:p>
          <a:p>
            <a:pPr algn="ctr"/>
            <a:r>
              <a:rPr lang="da-DK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Afmagt ud</a:t>
            </a:r>
          </a:p>
        </p:txBody>
      </p:sp>
      <p:sp>
        <p:nvSpPr>
          <p:cNvPr id="38" name="Rektangel 37"/>
          <p:cNvSpPr/>
          <p:nvPr/>
        </p:nvSpPr>
        <p:spPr>
          <a:xfrm>
            <a:off x="2660731" y="3715426"/>
            <a:ext cx="21657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Ventilering</a:t>
            </a:r>
          </a:p>
          <a:p>
            <a:pPr algn="ctr"/>
            <a:r>
              <a:rPr lang="da-DK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Afmagt ind</a:t>
            </a:r>
          </a:p>
        </p:txBody>
      </p:sp>
      <p:cxnSp>
        <p:nvCxnSpPr>
          <p:cNvPr id="25" name="Lige pilforbindelse 24"/>
          <p:cNvCxnSpPr/>
          <p:nvPr/>
        </p:nvCxnSpPr>
        <p:spPr>
          <a:xfrm>
            <a:off x="6628755" y="4004837"/>
            <a:ext cx="811466" cy="74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pilforbindelse 40"/>
          <p:cNvCxnSpPr/>
          <p:nvPr/>
        </p:nvCxnSpPr>
        <p:spPr>
          <a:xfrm flipH="1">
            <a:off x="1913049" y="4019308"/>
            <a:ext cx="877071" cy="22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Billed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02" y="2874001"/>
            <a:ext cx="7309792" cy="3989928"/>
          </a:xfrm>
          <a:prstGeom prst="rect">
            <a:avLst/>
          </a:prstGeom>
        </p:spPr>
      </p:pic>
      <p:pic>
        <p:nvPicPr>
          <p:cNvPr id="37" name="Billed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785" y="2963530"/>
            <a:ext cx="8028384" cy="3810871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173764" y="1933138"/>
            <a:ext cx="2276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a-DK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Rådvildhed</a:t>
            </a:r>
          </a:p>
          <a:p>
            <a:r>
              <a:rPr lang="da-DK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Håbløshed</a:t>
            </a:r>
          </a:p>
          <a:p>
            <a:r>
              <a:rPr lang="da-DK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Utryghed</a:t>
            </a:r>
            <a:endParaRPr lang="da-DK" sz="2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r>
              <a:rPr lang="da-DK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Selvbebrejdelse </a:t>
            </a:r>
            <a:endParaRPr lang="da-DK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207022" y="1143166"/>
            <a:ext cx="2014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Tyndhudet</a:t>
            </a:r>
            <a:endParaRPr lang="da-DK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6722759" y="1551107"/>
            <a:ext cx="21148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Ligegyldighed</a:t>
            </a:r>
          </a:p>
          <a:p>
            <a:pPr algn="ctr"/>
            <a:r>
              <a:rPr lang="da-DK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Ignorere</a:t>
            </a:r>
          </a:p>
          <a:p>
            <a:pPr algn="ctr"/>
            <a:r>
              <a:rPr lang="da-DK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Autoritær</a:t>
            </a:r>
          </a:p>
          <a:p>
            <a:pPr algn="ctr"/>
            <a:r>
              <a:rPr lang="da-DK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Viderehenviser</a:t>
            </a:r>
          </a:p>
          <a:p>
            <a:pPr algn="ctr"/>
            <a:r>
              <a:rPr lang="da-DK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Forråelse</a:t>
            </a:r>
            <a:endParaRPr lang="da-DK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8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3" grpId="0"/>
      <p:bldP spid="24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tx2"/>
                </a:solidFill>
              </a:rPr>
              <a:t>Videoklip 3</a:t>
            </a:r>
            <a:endParaRPr lang="da-DK" b="1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Bryd tabuet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8</a:t>
            </a:fld>
            <a:endParaRPr lang="da-DK"/>
          </a:p>
        </p:txBody>
      </p:sp>
      <p:pic>
        <p:nvPicPr>
          <p:cNvPr id="7" name="Billed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4932040" cy="28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3 veje at gå når man tør sige det højt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 smtClean="0"/>
              <a:t>Tavshed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Legitimering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Tør at fortælle og høre om forråelsen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9F9E-B9B4-4104-A6D8-88CB4F629A69}" type="datetime1">
              <a:rPr lang="da-DK" smtClean="0"/>
              <a:t>10-05-2023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12B-BBFE-4B49-9813-6555FB234CA9}" type="slidenum">
              <a:rPr lang="da-DK" smtClean="0"/>
              <a:t>9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01008"/>
            <a:ext cx="3637384" cy="24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2477</Words>
  <Application>Microsoft Office PowerPoint</Application>
  <PresentationFormat>Skærmshow (4:3)</PresentationFormat>
  <Paragraphs>469</Paragraphs>
  <Slides>18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1" baseType="lpstr">
      <vt:lpstr>Arial</vt:lpstr>
      <vt:lpstr>Calibri</vt:lpstr>
      <vt:lpstr>Kontortema</vt:lpstr>
      <vt:lpstr>Hvordan man dæmmer op for omsorgstræthed og forråelse</vt:lpstr>
      <vt:lpstr>PowerPoint-præsentation</vt:lpstr>
      <vt:lpstr>3 typer af ondskab</vt:lpstr>
      <vt:lpstr>Videoklip 1 og 2</vt:lpstr>
      <vt:lpstr>Omsorgstræthed </vt:lpstr>
      <vt:lpstr>Moralsk stress</vt:lpstr>
      <vt:lpstr>PowerPoint-præsentation</vt:lpstr>
      <vt:lpstr>Videoklip 3</vt:lpstr>
      <vt:lpstr>3 veje at gå når man tør sige det højt</vt:lpstr>
      <vt:lpstr>At turde tale om sine fejl.</vt:lpstr>
      <vt:lpstr>Videoklip 4</vt:lpstr>
      <vt:lpstr>Psykologisk trykhed</vt:lpstr>
      <vt:lpstr>PowerPoint-præsentation</vt:lpstr>
      <vt:lpstr>PowerPoint-præsentation</vt:lpstr>
      <vt:lpstr>Videoklip 5</vt:lpstr>
      <vt:lpstr>Faresignaler</vt:lpstr>
      <vt:lpstr>At dæmme op for forråelse</vt:lpstr>
      <vt:lpstr>Tak for denne gang !</vt:lpstr>
    </vt:vector>
  </TitlesOfParts>
  <Company>Aabenraa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FOR AT REDIGERE TITEL</dc:title>
  <dc:creator>Rikke Hoegh Petersen</dc:creator>
  <cp:lastModifiedBy>Lykke Skovmand</cp:lastModifiedBy>
  <cp:revision>197</cp:revision>
  <cp:lastPrinted>2022-10-24T13:52:15Z</cp:lastPrinted>
  <dcterms:created xsi:type="dcterms:W3CDTF">2016-05-25T11:32:06Z</dcterms:created>
  <dcterms:modified xsi:type="dcterms:W3CDTF">2023-05-10T10:51:15Z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92926375-a56f-485f-99ca-c6ac881cc048</vt:lpwstr>
  </property>
</Properties>
</file>