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96" r:id="rId2"/>
    <p:sldId id="289" r:id="rId3"/>
    <p:sldId id="267" r:id="rId4"/>
    <p:sldId id="290" r:id="rId5"/>
    <p:sldId id="269" r:id="rId6"/>
    <p:sldId id="292" r:id="rId7"/>
    <p:sldId id="272" r:id="rId8"/>
    <p:sldId id="260" r:id="rId9"/>
    <p:sldId id="275" r:id="rId10"/>
    <p:sldId id="276" r:id="rId11"/>
    <p:sldId id="281" r:id="rId12"/>
    <p:sldId id="282" r:id="rId13"/>
    <p:sldId id="277" r:id="rId14"/>
    <p:sldId id="279" r:id="rId15"/>
    <p:sldId id="261" r:id="rId16"/>
    <p:sldId id="262" r:id="rId17"/>
    <p:sldId id="285" r:id="rId18"/>
    <p:sldId id="291" r:id="rId19"/>
  </p:sldIdLst>
  <p:sldSz cx="9144000" cy="6858000" type="screen4x3"/>
  <p:notesSz cx="6797675" cy="9926638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97" autoAdjust="0"/>
    <p:restoredTop sz="95186" autoAdjust="0"/>
  </p:normalViewPr>
  <p:slideViewPr>
    <p:cSldViewPr>
      <p:cViewPr varScale="1">
        <p:scale>
          <a:sx n="111" d="100"/>
          <a:sy n="111" d="100"/>
        </p:scale>
        <p:origin x="1548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4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63D15EE-B615-4FA5-80A9-B8405FA8B138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62F150D4-E021-4744-A424-2085E541BA26}">
      <dgm:prSet custT="1"/>
      <dgm:spPr>
        <a:solidFill>
          <a:srgbClr val="00B0F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da-DK" altLang="da-DK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rPr>
            <a:t>Problemløsning, abstraktion,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da-DK" altLang="da-DK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rPr>
            <a:t>logik, kreativitet</a:t>
          </a:r>
        </a:p>
      </dgm:t>
    </dgm:pt>
    <dgm:pt modelId="{5D90DC31-7DC3-434B-85DA-1360059BC5AE}" type="parTrans" cxnId="{D44350DD-37E0-46A6-A5D9-1C926C6AD178}">
      <dgm:prSet/>
      <dgm:spPr/>
      <dgm:t>
        <a:bodyPr/>
        <a:lstStyle/>
        <a:p>
          <a:endParaRPr lang="da-DK"/>
        </a:p>
      </dgm:t>
    </dgm:pt>
    <dgm:pt modelId="{D0579A60-41A5-4FFF-BB81-26644029685A}" type="sibTrans" cxnId="{D44350DD-37E0-46A6-A5D9-1C926C6AD178}">
      <dgm:prSet/>
      <dgm:spPr/>
      <dgm:t>
        <a:bodyPr/>
        <a:lstStyle/>
        <a:p>
          <a:endParaRPr lang="da-DK"/>
        </a:p>
      </dgm:t>
    </dgm:pt>
    <dgm:pt modelId="{BCC2EC43-04BA-441D-BF66-1AF2E6741BD9}">
      <dgm:prSet/>
      <dgm:spPr>
        <a:solidFill>
          <a:srgbClr val="FFC00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da-DK" altLang="da-DK" b="1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endParaRPr>
        </a:p>
      </dgm:t>
    </dgm:pt>
    <dgm:pt modelId="{61F3416A-643B-42C5-BB48-F54F22D59C84}" type="parTrans" cxnId="{AD688076-318D-47D4-AE9D-00B2958932CD}">
      <dgm:prSet/>
      <dgm:spPr/>
      <dgm:t>
        <a:bodyPr/>
        <a:lstStyle/>
        <a:p>
          <a:endParaRPr lang="da-DK"/>
        </a:p>
      </dgm:t>
    </dgm:pt>
    <dgm:pt modelId="{E0260D41-B702-42AD-A590-4234FB110395}" type="sibTrans" cxnId="{AD688076-318D-47D4-AE9D-00B2958932CD}">
      <dgm:prSet/>
      <dgm:spPr/>
      <dgm:t>
        <a:bodyPr/>
        <a:lstStyle/>
        <a:p>
          <a:endParaRPr lang="da-DK"/>
        </a:p>
      </dgm:t>
    </dgm:pt>
    <dgm:pt modelId="{DF792AEE-E455-4D8E-9001-3B128FB3FBA6}">
      <dgm:prSet custT="1"/>
      <dgm:spPr>
        <a:solidFill>
          <a:srgbClr val="92D05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da-DK" altLang="da-DK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rPr>
            <a:t>Tempo, koncentration, opmærksomhed</a:t>
          </a:r>
        </a:p>
      </dgm:t>
    </dgm:pt>
    <dgm:pt modelId="{23F25413-3C2B-446B-874C-9EB516A8E850}" type="parTrans" cxnId="{FADB9614-6DA1-4DC9-AEAC-53CD2092C75F}">
      <dgm:prSet/>
      <dgm:spPr/>
      <dgm:t>
        <a:bodyPr/>
        <a:lstStyle/>
        <a:p>
          <a:endParaRPr lang="da-DK"/>
        </a:p>
      </dgm:t>
    </dgm:pt>
    <dgm:pt modelId="{FE181B2E-EAC4-48C9-9249-E45A3D9E1AB0}" type="sibTrans" cxnId="{FADB9614-6DA1-4DC9-AEAC-53CD2092C75F}">
      <dgm:prSet/>
      <dgm:spPr/>
      <dgm:t>
        <a:bodyPr/>
        <a:lstStyle/>
        <a:p>
          <a:endParaRPr lang="da-DK"/>
        </a:p>
      </dgm:t>
    </dgm:pt>
    <dgm:pt modelId="{107CF710-D052-467A-8A42-81C88A25C637}">
      <dgm:prSet custT="1"/>
      <dgm:spPr>
        <a:solidFill>
          <a:srgbClr val="FFFF0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da-DK" altLang="da-DK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rPr>
            <a:t>Perception</a:t>
          </a:r>
        </a:p>
      </dgm:t>
    </dgm:pt>
    <dgm:pt modelId="{FC8F8E51-1947-4791-9275-A92D70CF3A5D}" type="parTrans" cxnId="{EEB6F8C1-CE3D-43FE-9AE9-825E975E9F50}">
      <dgm:prSet/>
      <dgm:spPr/>
      <dgm:t>
        <a:bodyPr/>
        <a:lstStyle/>
        <a:p>
          <a:endParaRPr lang="da-DK"/>
        </a:p>
      </dgm:t>
    </dgm:pt>
    <dgm:pt modelId="{4294DC53-4ECA-4557-B34D-EE7B470949CE}" type="sibTrans" cxnId="{EEB6F8C1-CE3D-43FE-9AE9-825E975E9F50}">
      <dgm:prSet/>
      <dgm:spPr/>
      <dgm:t>
        <a:bodyPr/>
        <a:lstStyle/>
        <a:p>
          <a:endParaRPr lang="da-DK"/>
        </a:p>
      </dgm:t>
    </dgm:pt>
    <dgm:pt modelId="{C616CD94-1562-4525-B9F4-5683045FC4D3}">
      <dgm:prSet custT="1"/>
      <dgm:spPr>
        <a:solidFill>
          <a:srgbClr val="FF000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da-DK" altLang="da-DK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rPr>
            <a:t>Vågenhed, mental energi, parathed</a:t>
          </a:r>
        </a:p>
      </dgm:t>
    </dgm:pt>
    <dgm:pt modelId="{BD711D32-3546-4568-9F77-6078C9189B26}" type="parTrans" cxnId="{6F7D4B2E-01AE-4871-A529-DFE79836EF0C}">
      <dgm:prSet/>
      <dgm:spPr/>
      <dgm:t>
        <a:bodyPr/>
        <a:lstStyle/>
        <a:p>
          <a:endParaRPr lang="da-DK"/>
        </a:p>
      </dgm:t>
    </dgm:pt>
    <dgm:pt modelId="{3474EE95-EC9F-413D-81EC-DC387815A504}" type="sibTrans" cxnId="{6F7D4B2E-01AE-4871-A529-DFE79836EF0C}">
      <dgm:prSet/>
      <dgm:spPr/>
      <dgm:t>
        <a:bodyPr/>
        <a:lstStyle/>
        <a:p>
          <a:endParaRPr lang="da-DK"/>
        </a:p>
      </dgm:t>
    </dgm:pt>
    <dgm:pt modelId="{247AC3D2-3211-4725-AA0D-A911CC9BA29B}" type="pres">
      <dgm:prSet presAssocID="{963D15EE-B615-4FA5-80A9-B8405FA8B138}" presName="Name0" presStyleCnt="0">
        <dgm:presLayoutVars>
          <dgm:dir/>
          <dgm:animLvl val="lvl"/>
          <dgm:resizeHandles val="exact"/>
        </dgm:presLayoutVars>
      </dgm:prSet>
      <dgm:spPr/>
    </dgm:pt>
    <dgm:pt modelId="{219254DE-9DCF-4F8A-AE83-9E696FEC9F3F}" type="pres">
      <dgm:prSet presAssocID="{62F150D4-E021-4744-A424-2085E541BA26}" presName="Name8" presStyleCnt="0"/>
      <dgm:spPr/>
    </dgm:pt>
    <dgm:pt modelId="{98E216CB-58EF-4F90-9778-B9E6A70C345B}" type="pres">
      <dgm:prSet presAssocID="{62F150D4-E021-4744-A424-2085E541BA26}" presName="level" presStyleLbl="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590136D4-4226-44B9-92CA-CA6499618A8A}" type="pres">
      <dgm:prSet presAssocID="{62F150D4-E021-4744-A424-2085E541BA26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50716E37-8807-4105-96FC-1CBA10F5BCCD}" type="pres">
      <dgm:prSet presAssocID="{BCC2EC43-04BA-441D-BF66-1AF2E6741BD9}" presName="Name8" presStyleCnt="0"/>
      <dgm:spPr/>
    </dgm:pt>
    <dgm:pt modelId="{2D06FA5C-CC31-4563-B9E5-9C258088012A}" type="pres">
      <dgm:prSet presAssocID="{BCC2EC43-04BA-441D-BF66-1AF2E6741BD9}" presName="level" presStyleLbl="node1" presStyleIdx="1" presStyleCnt="5" custScaleX="99701" custScaleY="78977">
        <dgm:presLayoutVars>
          <dgm:chMax val="1"/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69302453-1FFB-4BFE-BFA4-C5DEF1D7A7E5}" type="pres">
      <dgm:prSet presAssocID="{BCC2EC43-04BA-441D-BF66-1AF2E6741BD9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2A3D5F0F-19C5-4AB0-ADC4-C27247600DF2}" type="pres">
      <dgm:prSet presAssocID="{DF792AEE-E455-4D8E-9001-3B128FB3FBA6}" presName="Name8" presStyleCnt="0"/>
      <dgm:spPr/>
    </dgm:pt>
    <dgm:pt modelId="{8055BA42-8B3A-4B6F-8FC8-CBAC2F688EF6}" type="pres">
      <dgm:prSet presAssocID="{DF792AEE-E455-4D8E-9001-3B128FB3FBA6}" presName="level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EBF2799A-FF90-46A1-B923-DC440DAEFE1C}" type="pres">
      <dgm:prSet presAssocID="{DF792AEE-E455-4D8E-9001-3B128FB3FBA6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7D2B0384-268C-4B30-A723-005452DFCC87}" type="pres">
      <dgm:prSet presAssocID="{107CF710-D052-467A-8A42-81C88A25C637}" presName="Name8" presStyleCnt="0"/>
      <dgm:spPr/>
    </dgm:pt>
    <dgm:pt modelId="{1E0A4357-4839-47E2-B84F-5FDEE9F22DB5}" type="pres">
      <dgm:prSet presAssocID="{107CF710-D052-467A-8A42-81C88A25C637}" presName="level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7B6755B0-12C9-4D83-AFA2-767809E4ABC0}" type="pres">
      <dgm:prSet presAssocID="{107CF710-D052-467A-8A42-81C88A25C637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75007DEC-0AB3-4455-B12D-A20611C53B7C}" type="pres">
      <dgm:prSet presAssocID="{C616CD94-1562-4525-B9F4-5683045FC4D3}" presName="Name8" presStyleCnt="0"/>
      <dgm:spPr/>
    </dgm:pt>
    <dgm:pt modelId="{CFE448F2-C6FE-415C-B7F1-F9E3353F9996}" type="pres">
      <dgm:prSet presAssocID="{C616CD94-1562-4525-B9F4-5683045FC4D3}" presName="level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2D9BF4F9-B484-4B0E-98EC-2B73B5F7C1B5}" type="pres">
      <dgm:prSet presAssocID="{C616CD94-1562-4525-B9F4-5683045FC4D3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da-DK"/>
        </a:p>
      </dgm:t>
    </dgm:pt>
  </dgm:ptLst>
  <dgm:cxnLst>
    <dgm:cxn modelId="{8F4C087D-BB36-4ACB-BDB5-51A2DFCD0655}" type="presOf" srcId="{107CF710-D052-467A-8A42-81C88A25C637}" destId="{7B6755B0-12C9-4D83-AFA2-767809E4ABC0}" srcOrd="1" destOrd="0" presId="urn:microsoft.com/office/officeart/2005/8/layout/pyramid1"/>
    <dgm:cxn modelId="{B48FAB38-DCBB-4FC2-BB46-607A9DF37910}" type="presOf" srcId="{BCC2EC43-04BA-441D-BF66-1AF2E6741BD9}" destId="{2D06FA5C-CC31-4563-B9E5-9C258088012A}" srcOrd="0" destOrd="0" presId="urn:microsoft.com/office/officeart/2005/8/layout/pyramid1"/>
    <dgm:cxn modelId="{D44350DD-37E0-46A6-A5D9-1C926C6AD178}" srcId="{963D15EE-B615-4FA5-80A9-B8405FA8B138}" destId="{62F150D4-E021-4744-A424-2085E541BA26}" srcOrd="0" destOrd="0" parTransId="{5D90DC31-7DC3-434B-85DA-1360059BC5AE}" sibTransId="{D0579A60-41A5-4FFF-BB81-26644029685A}"/>
    <dgm:cxn modelId="{65F74563-A68A-4777-8DBD-F4475F71C06D}" type="presOf" srcId="{107CF710-D052-467A-8A42-81C88A25C637}" destId="{1E0A4357-4839-47E2-B84F-5FDEE9F22DB5}" srcOrd="0" destOrd="0" presId="urn:microsoft.com/office/officeart/2005/8/layout/pyramid1"/>
    <dgm:cxn modelId="{AD688076-318D-47D4-AE9D-00B2958932CD}" srcId="{963D15EE-B615-4FA5-80A9-B8405FA8B138}" destId="{BCC2EC43-04BA-441D-BF66-1AF2E6741BD9}" srcOrd="1" destOrd="0" parTransId="{61F3416A-643B-42C5-BB48-F54F22D59C84}" sibTransId="{E0260D41-B702-42AD-A590-4234FB110395}"/>
    <dgm:cxn modelId="{102F1700-9507-4FBB-8658-9A4714A82C4C}" type="presOf" srcId="{C616CD94-1562-4525-B9F4-5683045FC4D3}" destId="{CFE448F2-C6FE-415C-B7F1-F9E3353F9996}" srcOrd="0" destOrd="0" presId="urn:microsoft.com/office/officeart/2005/8/layout/pyramid1"/>
    <dgm:cxn modelId="{FADB9614-6DA1-4DC9-AEAC-53CD2092C75F}" srcId="{963D15EE-B615-4FA5-80A9-B8405FA8B138}" destId="{DF792AEE-E455-4D8E-9001-3B128FB3FBA6}" srcOrd="2" destOrd="0" parTransId="{23F25413-3C2B-446B-874C-9EB516A8E850}" sibTransId="{FE181B2E-EAC4-48C9-9249-E45A3D9E1AB0}"/>
    <dgm:cxn modelId="{134670C6-737D-487B-BDCE-65B7DC256D3C}" type="presOf" srcId="{C616CD94-1562-4525-B9F4-5683045FC4D3}" destId="{2D9BF4F9-B484-4B0E-98EC-2B73B5F7C1B5}" srcOrd="1" destOrd="0" presId="urn:microsoft.com/office/officeart/2005/8/layout/pyramid1"/>
    <dgm:cxn modelId="{F3E2BF95-0A7B-43DC-8484-D84DC0F7DDAD}" type="presOf" srcId="{DF792AEE-E455-4D8E-9001-3B128FB3FBA6}" destId="{8055BA42-8B3A-4B6F-8FC8-CBAC2F688EF6}" srcOrd="0" destOrd="0" presId="urn:microsoft.com/office/officeart/2005/8/layout/pyramid1"/>
    <dgm:cxn modelId="{112C45A0-0FAE-4CD3-8E48-E0208A2A0267}" type="presOf" srcId="{BCC2EC43-04BA-441D-BF66-1AF2E6741BD9}" destId="{69302453-1FFB-4BFE-BFA4-C5DEF1D7A7E5}" srcOrd="1" destOrd="0" presId="urn:microsoft.com/office/officeart/2005/8/layout/pyramid1"/>
    <dgm:cxn modelId="{44F61C97-C0A1-42A6-A89A-8561F26DB678}" type="presOf" srcId="{62F150D4-E021-4744-A424-2085E541BA26}" destId="{590136D4-4226-44B9-92CA-CA6499618A8A}" srcOrd="1" destOrd="0" presId="urn:microsoft.com/office/officeart/2005/8/layout/pyramid1"/>
    <dgm:cxn modelId="{95D622AA-B4D1-4D61-81AE-4444D5B8EED1}" type="presOf" srcId="{963D15EE-B615-4FA5-80A9-B8405FA8B138}" destId="{247AC3D2-3211-4725-AA0D-A911CC9BA29B}" srcOrd="0" destOrd="0" presId="urn:microsoft.com/office/officeart/2005/8/layout/pyramid1"/>
    <dgm:cxn modelId="{6F7D4B2E-01AE-4871-A529-DFE79836EF0C}" srcId="{963D15EE-B615-4FA5-80A9-B8405FA8B138}" destId="{C616CD94-1562-4525-B9F4-5683045FC4D3}" srcOrd="4" destOrd="0" parTransId="{BD711D32-3546-4568-9F77-6078C9189B26}" sibTransId="{3474EE95-EC9F-413D-81EC-DC387815A504}"/>
    <dgm:cxn modelId="{6D8ECD33-DC05-4C93-83AD-E1113A38DF81}" type="presOf" srcId="{DF792AEE-E455-4D8E-9001-3B128FB3FBA6}" destId="{EBF2799A-FF90-46A1-B923-DC440DAEFE1C}" srcOrd="1" destOrd="0" presId="urn:microsoft.com/office/officeart/2005/8/layout/pyramid1"/>
    <dgm:cxn modelId="{EEB6F8C1-CE3D-43FE-9AE9-825E975E9F50}" srcId="{963D15EE-B615-4FA5-80A9-B8405FA8B138}" destId="{107CF710-D052-467A-8A42-81C88A25C637}" srcOrd="3" destOrd="0" parTransId="{FC8F8E51-1947-4791-9275-A92D70CF3A5D}" sibTransId="{4294DC53-4ECA-4557-B34D-EE7B470949CE}"/>
    <dgm:cxn modelId="{1289AC8E-81D0-4363-B00E-571501C76151}" type="presOf" srcId="{62F150D4-E021-4744-A424-2085E541BA26}" destId="{98E216CB-58EF-4F90-9778-B9E6A70C345B}" srcOrd="0" destOrd="0" presId="urn:microsoft.com/office/officeart/2005/8/layout/pyramid1"/>
    <dgm:cxn modelId="{3A3C2FC2-71DF-41A3-A599-32856151662F}" type="presParOf" srcId="{247AC3D2-3211-4725-AA0D-A911CC9BA29B}" destId="{219254DE-9DCF-4F8A-AE83-9E696FEC9F3F}" srcOrd="0" destOrd="0" presId="urn:microsoft.com/office/officeart/2005/8/layout/pyramid1"/>
    <dgm:cxn modelId="{DC2C3826-23F0-4C3A-8558-970F65B20A5A}" type="presParOf" srcId="{219254DE-9DCF-4F8A-AE83-9E696FEC9F3F}" destId="{98E216CB-58EF-4F90-9778-B9E6A70C345B}" srcOrd="0" destOrd="0" presId="urn:microsoft.com/office/officeart/2005/8/layout/pyramid1"/>
    <dgm:cxn modelId="{BFBD73EB-93DC-4CD6-A635-F0B42F4535D9}" type="presParOf" srcId="{219254DE-9DCF-4F8A-AE83-9E696FEC9F3F}" destId="{590136D4-4226-44B9-92CA-CA6499618A8A}" srcOrd="1" destOrd="0" presId="urn:microsoft.com/office/officeart/2005/8/layout/pyramid1"/>
    <dgm:cxn modelId="{8A90067A-9A28-48C6-88A0-250D681972E1}" type="presParOf" srcId="{247AC3D2-3211-4725-AA0D-A911CC9BA29B}" destId="{50716E37-8807-4105-96FC-1CBA10F5BCCD}" srcOrd="1" destOrd="0" presId="urn:microsoft.com/office/officeart/2005/8/layout/pyramid1"/>
    <dgm:cxn modelId="{44A8AE2B-553A-4293-9FB1-8992BBBEDB07}" type="presParOf" srcId="{50716E37-8807-4105-96FC-1CBA10F5BCCD}" destId="{2D06FA5C-CC31-4563-B9E5-9C258088012A}" srcOrd="0" destOrd="0" presId="urn:microsoft.com/office/officeart/2005/8/layout/pyramid1"/>
    <dgm:cxn modelId="{D62D4EF2-14B6-4583-823B-8503DEBA8713}" type="presParOf" srcId="{50716E37-8807-4105-96FC-1CBA10F5BCCD}" destId="{69302453-1FFB-4BFE-BFA4-C5DEF1D7A7E5}" srcOrd="1" destOrd="0" presId="urn:microsoft.com/office/officeart/2005/8/layout/pyramid1"/>
    <dgm:cxn modelId="{F0C4875A-761F-4AF2-AB54-FA872AB5CA51}" type="presParOf" srcId="{247AC3D2-3211-4725-AA0D-A911CC9BA29B}" destId="{2A3D5F0F-19C5-4AB0-ADC4-C27247600DF2}" srcOrd="2" destOrd="0" presId="urn:microsoft.com/office/officeart/2005/8/layout/pyramid1"/>
    <dgm:cxn modelId="{47D90925-B5FB-4661-A4A6-F30957DCED22}" type="presParOf" srcId="{2A3D5F0F-19C5-4AB0-ADC4-C27247600DF2}" destId="{8055BA42-8B3A-4B6F-8FC8-CBAC2F688EF6}" srcOrd="0" destOrd="0" presId="urn:microsoft.com/office/officeart/2005/8/layout/pyramid1"/>
    <dgm:cxn modelId="{C6CFB137-BEE2-4517-9583-E82C93CDB909}" type="presParOf" srcId="{2A3D5F0F-19C5-4AB0-ADC4-C27247600DF2}" destId="{EBF2799A-FF90-46A1-B923-DC440DAEFE1C}" srcOrd="1" destOrd="0" presId="urn:microsoft.com/office/officeart/2005/8/layout/pyramid1"/>
    <dgm:cxn modelId="{47175F75-622C-483B-A689-B1E820FA78C6}" type="presParOf" srcId="{247AC3D2-3211-4725-AA0D-A911CC9BA29B}" destId="{7D2B0384-268C-4B30-A723-005452DFCC87}" srcOrd="3" destOrd="0" presId="urn:microsoft.com/office/officeart/2005/8/layout/pyramid1"/>
    <dgm:cxn modelId="{3522A3DB-396F-4937-9DC1-E0E93B6D1392}" type="presParOf" srcId="{7D2B0384-268C-4B30-A723-005452DFCC87}" destId="{1E0A4357-4839-47E2-B84F-5FDEE9F22DB5}" srcOrd="0" destOrd="0" presId="urn:microsoft.com/office/officeart/2005/8/layout/pyramid1"/>
    <dgm:cxn modelId="{F1D3DDD4-CA3D-414E-AE9A-2C7D2E6BD95B}" type="presParOf" srcId="{7D2B0384-268C-4B30-A723-005452DFCC87}" destId="{7B6755B0-12C9-4D83-AFA2-767809E4ABC0}" srcOrd="1" destOrd="0" presId="urn:microsoft.com/office/officeart/2005/8/layout/pyramid1"/>
    <dgm:cxn modelId="{6A076CAF-77B2-41DC-9478-CF8A16F0996F}" type="presParOf" srcId="{247AC3D2-3211-4725-AA0D-A911CC9BA29B}" destId="{75007DEC-0AB3-4455-B12D-A20611C53B7C}" srcOrd="4" destOrd="0" presId="urn:microsoft.com/office/officeart/2005/8/layout/pyramid1"/>
    <dgm:cxn modelId="{44EFCD67-BF33-4597-B950-7AC45E842B7B}" type="presParOf" srcId="{75007DEC-0AB3-4455-B12D-A20611C53B7C}" destId="{CFE448F2-C6FE-415C-B7F1-F9E3353F9996}" srcOrd="0" destOrd="0" presId="urn:microsoft.com/office/officeart/2005/8/layout/pyramid1"/>
    <dgm:cxn modelId="{B9176F89-AB8F-41E2-8ADF-6C2228C7AAF6}" type="presParOf" srcId="{75007DEC-0AB3-4455-B12D-A20611C53B7C}" destId="{2D9BF4F9-B484-4B0E-98EC-2B73B5F7C1B5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E216CB-58EF-4F90-9778-B9E6A70C345B}">
      <dsp:nvSpPr>
        <dsp:cNvPr id="0" name=""/>
        <dsp:cNvSpPr/>
      </dsp:nvSpPr>
      <dsp:spPr>
        <a:xfrm>
          <a:off x="3076611" y="0"/>
          <a:ext cx="1623640" cy="1142561"/>
        </a:xfrm>
        <a:prstGeom prst="trapezoid">
          <a:avLst>
            <a:gd name="adj" fmla="val 71053"/>
          </a:avLst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da-DK" altLang="da-DK" sz="14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rPr>
            <a:t>Problemløsning, abstraktion,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da-DK" altLang="da-DK" sz="14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rPr>
            <a:t>logik, kreativitet</a:t>
          </a:r>
        </a:p>
      </dsp:txBody>
      <dsp:txXfrm>
        <a:off x="3076611" y="0"/>
        <a:ext cx="1623640" cy="1142561"/>
      </dsp:txXfrm>
    </dsp:sp>
    <dsp:sp modelId="{2D06FA5C-CC31-4563-B9E5-9C258088012A}">
      <dsp:nvSpPr>
        <dsp:cNvPr id="0" name=""/>
        <dsp:cNvSpPr/>
      </dsp:nvSpPr>
      <dsp:spPr>
        <a:xfrm>
          <a:off x="2439804" y="1142561"/>
          <a:ext cx="2897254" cy="902360"/>
        </a:xfrm>
        <a:prstGeom prst="trapezoid">
          <a:avLst>
            <a:gd name="adj" fmla="val 71053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40" tIns="66040" rIns="66040" bIns="6604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da-DK" altLang="da-DK" sz="5200" b="1" i="0" u="none" strike="noStrike" kern="1200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endParaRPr>
        </a:p>
      </dsp:txBody>
      <dsp:txXfrm>
        <a:off x="2946824" y="1142561"/>
        <a:ext cx="1883215" cy="902360"/>
      </dsp:txXfrm>
    </dsp:sp>
    <dsp:sp modelId="{8055BA42-8B3A-4B6F-8FC8-CBAC2F688EF6}">
      <dsp:nvSpPr>
        <dsp:cNvPr id="0" name=""/>
        <dsp:cNvSpPr/>
      </dsp:nvSpPr>
      <dsp:spPr>
        <a:xfrm>
          <a:off x="1623640" y="2044922"/>
          <a:ext cx="4529583" cy="1142561"/>
        </a:xfrm>
        <a:prstGeom prst="trapezoid">
          <a:avLst>
            <a:gd name="adj" fmla="val 71053"/>
          </a:avLst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da-DK" altLang="da-DK" sz="14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rPr>
            <a:t>Tempo, koncentration, opmærksomhed</a:t>
          </a:r>
        </a:p>
      </dsp:txBody>
      <dsp:txXfrm>
        <a:off x="2416317" y="2044922"/>
        <a:ext cx="2944229" cy="1142561"/>
      </dsp:txXfrm>
    </dsp:sp>
    <dsp:sp modelId="{1E0A4357-4839-47E2-B84F-5FDEE9F22DB5}">
      <dsp:nvSpPr>
        <dsp:cNvPr id="0" name=""/>
        <dsp:cNvSpPr/>
      </dsp:nvSpPr>
      <dsp:spPr>
        <a:xfrm>
          <a:off x="811820" y="3187484"/>
          <a:ext cx="6153223" cy="1142561"/>
        </a:xfrm>
        <a:prstGeom prst="trapezoid">
          <a:avLst>
            <a:gd name="adj" fmla="val 71053"/>
          </a:avLst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da-DK" altLang="da-DK" sz="14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rPr>
            <a:t>Perception</a:t>
          </a:r>
        </a:p>
      </dsp:txBody>
      <dsp:txXfrm>
        <a:off x="1888634" y="3187484"/>
        <a:ext cx="3999595" cy="1142561"/>
      </dsp:txXfrm>
    </dsp:sp>
    <dsp:sp modelId="{CFE448F2-C6FE-415C-B7F1-F9E3353F9996}">
      <dsp:nvSpPr>
        <dsp:cNvPr id="0" name=""/>
        <dsp:cNvSpPr/>
      </dsp:nvSpPr>
      <dsp:spPr>
        <a:xfrm>
          <a:off x="0" y="4330046"/>
          <a:ext cx="7776863" cy="1142561"/>
        </a:xfrm>
        <a:prstGeom prst="trapezoid">
          <a:avLst>
            <a:gd name="adj" fmla="val 71053"/>
          </a:avLst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da-DK" altLang="da-DK" sz="14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rPr>
            <a:t>Vågenhed, mental energi, parathed</a:t>
          </a:r>
        </a:p>
      </dsp:txBody>
      <dsp:txXfrm>
        <a:off x="1360951" y="4330046"/>
        <a:ext cx="5054961" cy="11425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76FF22-AB40-44DC-990E-AB66D68AE878}" type="datetimeFigureOut">
              <a:rPr lang="da-DK" smtClean="0"/>
              <a:t>05-04-2024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1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3"/>
          </p:nvPr>
        </p:nvSpPr>
        <p:spPr>
          <a:xfrm>
            <a:off x="3850444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14614A-B57A-447E-ACE8-FA46883F4F6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691425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33DC52-780E-4D75-901F-8BFAF17183E7}" type="datetimeFigureOut">
              <a:rPr lang="da-DK" smtClean="0"/>
              <a:t>05-04-2024</a:t>
            </a:fld>
            <a:endParaRPr lang="da-DK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1B6A1-93CB-4716-A5B2-C5EE0E2DF9C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23683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u="sng" baseline="0" dirty="0" smtClean="0"/>
              <a:t>Billedet passer i den forstand – </a:t>
            </a:r>
            <a:r>
              <a:rPr lang="da-DK" u="sng" baseline="0" dirty="0" err="1" smtClean="0"/>
              <a:t>Hjernekskadekoordinator</a:t>
            </a:r>
            <a:r>
              <a:rPr lang="da-DK" u="sng" baseline="0" dirty="0" smtClean="0"/>
              <a:t>/</a:t>
            </a:r>
            <a:r>
              <a:rPr lang="da-DK" u="sng" baseline="0" dirty="0" err="1" smtClean="0"/>
              <a:t>Neurokonsulent</a:t>
            </a:r>
            <a:endParaRPr lang="da-DK" u="sng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b="1" u="none" baseline="0" dirty="0" smtClean="0"/>
              <a:t>Ullas </a:t>
            </a:r>
            <a:r>
              <a:rPr lang="da-DK" b="1" u="none" baseline="0" dirty="0" err="1" smtClean="0"/>
              <a:t>Flying</a:t>
            </a:r>
            <a:r>
              <a:rPr lang="da-DK" b="1" u="none" baseline="0" dirty="0" smtClean="0"/>
              <a:t> cirkus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u="sng" baseline="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da-DK" b="1" u="sng" dirty="0" smtClean="0"/>
              <a:t>Lidt</a:t>
            </a:r>
            <a:r>
              <a:rPr lang="da-DK" b="1" u="sng" baseline="0" dirty="0" smtClean="0"/>
              <a:t> om mig selv: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a-DK" b="0" u="none" baseline="0" dirty="0" smtClean="0"/>
              <a:t>Baggrund: </a:t>
            </a:r>
            <a:r>
              <a:rPr lang="da-DK" b="0" u="none" baseline="0" dirty="0" err="1" smtClean="0"/>
              <a:t>udd</a:t>
            </a:r>
            <a:r>
              <a:rPr lang="da-DK" b="0" u="none" baseline="0" dirty="0" smtClean="0"/>
              <a:t>. Ergoterapeut – Aarhus 92 (30)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a-DK" b="0" u="none" baseline="0" dirty="0" smtClean="0"/>
              <a:t>Primært rehabilitering af folk med div. neurologiske lidelser og ikke mindst folk med erhvervet hjerneskade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a-DK" b="0" u="none" baseline="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da-DK" b="1" u="none" baseline="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da-DK" b="1" u="sng" baseline="0" dirty="0" smtClean="0"/>
              <a:t>De sidste snart 10 år – hjerneskadekoordinator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a-DK" b="0" u="none" baseline="0" dirty="0" smtClean="0"/>
              <a:t>Borgerens overordnet GBS   Faglig konsulent – undervisning/supervision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a-DK" b="0" u="none" baseline="0" dirty="0" smtClean="0"/>
              <a:t>Jobcenter - erhvervsafklaring</a:t>
            </a:r>
            <a:endParaRPr lang="da-DK" b="0" u="none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u="sng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u="sng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baseline="0" dirty="0" smtClean="0"/>
              <a:t>Baggrund: ergoterapeut. 25 med neurologiske patienter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baseline="0" dirty="0" smtClean="0"/>
              <a:t>Sygehuse og </a:t>
            </a:r>
            <a:r>
              <a:rPr lang="da-DK" baseline="0" dirty="0" err="1" smtClean="0"/>
              <a:t>neurorehabilitering</a:t>
            </a:r>
            <a:endParaRPr lang="da-DK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dirty="0" smtClean="0"/>
          </a:p>
          <a:p>
            <a:endParaRPr lang="da-DK" baseline="0" dirty="0" smtClean="0"/>
          </a:p>
          <a:p>
            <a:endParaRPr lang="da-DK" baseline="0" dirty="0" smtClean="0"/>
          </a:p>
          <a:p>
            <a:endParaRPr lang="da-DK" baseline="0" dirty="0" smtClean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1B6A1-93CB-4716-A5B2-C5EE0E2DF9C0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195108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 smtClean="0"/>
          </a:p>
          <a:p>
            <a:r>
              <a:rPr lang="da-DK" b="1" dirty="0" smtClean="0"/>
              <a:t>Almindeligt batteri:</a:t>
            </a:r>
          </a:p>
          <a:p>
            <a:endParaRPr lang="da-DK" b="1" dirty="0" smtClean="0"/>
          </a:p>
          <a:p>
            <a:r>
              <a:rPr lang="da-DK" b="0" dirty="0" smtClean="0"/>
              <a:t>80</a:t>
            </a:r>
            <a:r>
              <a:rPr lang="da-DK" b="0" baseline="0" dirty="0" smtClean="0"/>
              <a:t> % ++  : Først når man har brugt de 80 %, så er man kommet i det røde felt og er træt</a:t>
            </a:r>
          </a:p>
          <a:p>
            <a:endParaRPr lang="da-DK" b="0" baseline="0" dirty="0" smtClean="0"/>
          </a:p>
          <a:p>
            <a:r>
              <a:rPr lang="da-DK" b="1" baseline="0" dirty="0" smtClean="0"/>
              <a:t>Hjerneskadet batteri:</a:t>
            </a:r>
          </a:p>
          <a:p>
            <a:endParaRPr lang="da-DK" b="1" baseline="0" dirty="0" smtClean="0"/>
          </a:p>
          <a:p>
            <a:r>
              <a:rPr lang="da-DK" b="0" baseline="0" dirty="0" smtClean="0"/>
              <a:t>Batteriet kan kun lade op til 40%</a:t>
            </a:r>
          </a:p>
          <a:p>
            <a:r>
              <a:rPr lang="da-DK" b="0" baseline="0" dirty="0" smtClean="0"/>
              <a:t>Så allerede efter 40 % lander man i det røde felt og er træt</a:t>
            </a:r>
          </a:p>
          <a:p>
            <a:endParaRPr lang="da-DK" b="0" baseline="0" dirty="0" smtClean="0"/>
          </a:p>
          <a:p>
            <a:r>
              <a:rPr lang="da-DK" b="0" baseline="0" dirty="0" smtClean="0"/>
              <a:t>Som vi kender fra mobiltelefoner – så er det bedst løbende at lade op</a:t>
            </a:r>
          </a:p>
          <a:p>
            <a:r>
              <a:rPr lang="da-DK" b="0" baseline="0" dirty="0" smtClean="0"/>
              <a:t>Når den først er kørt i bund, så tager det lang tid at lade op igen.</a:t>
            </a:r>
          </a:p>
          <a:p>
            <a:endParaRPr lang="da-DK" b="0" baseline="0" dirty="0" smtClean="0"/>
          </a:p>
          <a:p>
            <a:r>
              <a:rPr lang="da-DK" b="0" baseline="0" dirty="0" smtClean="0"/>
              <a:t>Rød: Her kommer trætheden pludselig </a:t>
            </a:r>
            <a:r>
              <a:rPr lang="da-DK" b="0" baseline="0" smtClean="0"/>
              <a:t>og overvældende</a:t>
            </a:r>
            <a:endParaRPr lang="da-DK" b="0" baseline="0" dirty="0" smtClean="0"/>
          </a:p>
          <a:p>
            <a:endParaRPr lang="da-DK" b="0" baseline="0" dirty="0" smtClean="0"/>
          </a:p>
          <a:p>
            <a:r>
              <a:rPr lang="da-DK" b="1" baseline="0" dirty="0" smtClean="0"/>
              <a:t>Rask hjerne: </a:t>
            </a:r>
          </a:p>
          <a:p>
            <a:r>
              <a:rPr lang="da-DK" b="0" baseline="0" dirty="0" smtClean="0"/>
              <a:t>Max koncentration 1 time</a:t>
            </a:r>
            <a:endParaRPr lang="da-DK" b="0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1B6A1-93CB-4716-A5B2-C5EE0E2DF9C0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184167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Svenske</a:t>
            </a:r>
            <a:r>
              <a:rPr lang="da-DK" baseline="0" dirty="0" smtClean="0"/>
              <a:t> forsker (overlæge Lars </a:t>
            </a:r>
            <a:r>
              <a:rPr lang="da-DK" baseline="0" dirty="0" err="1" smtClean="0"/>
              <a:t>Rönnbäck</a:t>
            </a:r>
            <a:r>
              <a:rPr lang="da-DK" baseline="0" dirty="0" smtClean="0"/>
              <a:t> og neuropsykolog Birgitta Johanson))</a:t>
            </a:r>
          </a:p>
          <a:p>
            <a:r>
              <a:rPr lang="da-DK" baseline="0" dirty="0" smtClean="0"/>
              <a:t>Forsøg over 5 årig periode.  </a:t>
            </a:r>
          </a:p>
          <a:p>
            <a:r>
              <a:rPr lang="da-DK" baseline="0" dirty="0" smtClean="0"/>
              <a:t>Kræver mange flere undersøgelser – mange usikkerhedspunkter.</a:t>
            </a:r>
          </a:p>
          <a:p>
            <a:r>
              <a:rPr lang="da-DK" baseline="0" dirty="0" smtClean="0"/>
              <a:t>Kun lavet på folk med hovedslag.</a:t>
            </a:r>
          </a:p>
          <a:p>
            <a:endParaRPr lang="da-DK" baseline="0" dirty="0" smtClean="0"/>
          </a:p>
          <a:p>
            <a:r>
              <a:rPr lang="da-DK" baseline="0" dirty="0" smtClean="0"/>
              <a:t>Lav dosis antipsykotisk medicin.</a:t>
            </a:r>
          </a:p>
          <a:p>
            <a:r>
              <a:rPr lang="da-DK" baseline="0" dirty="0" smtClean="0"/>
              <a:t>Lav dosis medicin (</a:t>
            </a:r>
            <a:r>
              <a:rPr lang="da-DK" baseline="0" dirty="0" err="1" smtClean="0"/>
              <a:t>Modiodal</a:t>
            </a:r>
            <a:r>
              <a:rPr lang="da-DK" baseline="0" dirty="0" smtClean="0"/>
              <a:t>)  mod sygelig søvntrang</a:t>
            </a:r>
          </a:p>
          <a:p>
            <a:r>
              <a:rPr lang="da-DK" baseline="0" dirty="0" smtClean="0"/>
              <a:t>Lav dosis antidepressiv om kort lunte.</a:t>
            </a:r>
          </a:p>
          <a:p>
            <a:endParaRPr lang="da-DK" baseline="0" dirty="0" smtClean="0"/>
          </a:p>
          <a:p>
            <a:r>
              <a:rPr lang="da-DK" dirty="0" smtClean="0"/>
              <a:t>Hjerne Madsen</a:t>
            </a:r>
            <a:r>
              <a:rPr lang="da-DK" baseline="0" dirty="0" smtClean="0"/>
              <a:t>: Køre i tog – se ud af vinduet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1B6A1-93CB-4716-A5B2-C5EE0E2DF9C0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489086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200" b="1" u="sng" dirty="0" smtClean="0">
                <a:latin typeface="+mn-lt"/>
              </a:rPr>
              <a:t>Planlæg dagen og ugen</a:t>
            </a:r>
            <a:r>
              <a:rPr lang="da-DK" sz="1200" u="sng" dirty="0" smtClean="0">
                <a:latin typeface="+mn-lt"/>
              </a:rPr>
              <a:t>:   </a:t>
            </a:r>
            <a:r>
              <a:rPr lang="da-DK" sz="1200" u="none" dirty="0" smtClean="0">
                <a:latin typeface="+mn-lt"/>
              </a:rPr>
              <a:t>Struktur og gengenkendelighed</a:t>
            </a:r>
            <a:r>
              <a:rPr lang="da-DK" sz="1200" u="none" baseline="0" dirty="0" smtClean="0">
                <a:latin typeface="+mn-lt"/>
              </a:rPr>
              <a:t> giver ro</a:t>
            </a:r>
          </a:p>
          <a:p>
            <a:endParaRPr lang="da-DK" sz="1200" u="none" baseline="0" dirty="0" smtClean="0">
              <a:latin typeface="+mn-lt"/>
            </a:endParaRPr>
          </a:p>
          <a:p>
            <a:r>
              <a:rPr lang="da-DK" sz="1200" b="1" u="sng" baseline="0" dirty="0" smtClean="0">
                <a:latin typeface="+mn-lt"/>
              </a:rPr>
              <a:t>Ingen overanstrengelse:  </a:t>
            </a:r>
            <a:r>
              <a:rPr lang="da-DK" sz="1200" u="none" baseline="0" dirty="0" smtClean="0">
                <a:latin typeface="+mn-lt"/>
              </a:rPr>
              <a:t>ikke altid mulig – planlægning </a:t>
            </a:r>
          </a:p>
          <a:p>
            <a:r>
              <a:rPr lang="da-DK" sz="1200" u="none" baseline="0" dirty="0" smtClean="0">
                <a:latin typeface="+mn-lt"/>
              </a:rPr>
              <a:t>tage forbehold efter at der er situationer der er særlig belastende </a:t>
            </a:r>
          </a:p>
          <a:p>
            <a:r>
              <a:rPr lang="da-DK" sz="1200" u="none" baseline="0" dirty="0" smtClean="0">
                <a:latin typeface="+mn-lt"/>
              </a:rPr>
              <a:t>efterfølgende time out</a:t>
            </a:r>
          </a:p>
          <a:p>
            <a:endParaRPr lang="da-DK" sz="1200" u="none" baseline="0" dirty="0" smtClean="0">
              <a:latin typeface="+mn-lt"/>
            </a:endParaRPr>
          </a:p>
          <a:p>
            <a:r>
              <a:rPr lang="da-DK" sz="1200" b="1" u="sng" baseline="0" dirty="0" smtClean="0">
                <a:latin typeface="+mn-lt"/>
              </a:rPr>
              <a:t>Arbejd i kortere perioder</a:t>
            </a:r>
            <a:r>
              <a:rPr lang="da-DK" sz="1200" u="sng" baseline="0" dirty="0" smtClean="0">
                <a:latin typeface="+mn-lt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u="none" baseline="0" dirty="0" smtClean="0">
                <a:latin typeface="+mn-lt"/>
              </a:rPr>
              <a:t>Tænke pauser som noget aktivt.</a:t>
            </a:r>
          </a:p>
          <a:p>
            <a:endParaRPr lang="da-DK" sz="1200" u="sng" baseline="0" dirty="0" smtClean="0">
              <a:latin typeface="+mn-lt"/>
            </a:endParaRPr>
          </a:p>
          <a:p>
            <a:r>
              <a:rPr lang="da-DK" sz="1200" b="1" u="sng" baseline="0" dirty="0" smtClean="0">
                <a:latin typeface="+mn-lt"/>
              </a:rPr>
              <a:t>Arbejde i roligt og stabilt tempo:</a:t>
            </a:r>
          </a:p>
          <a:p>
            <a:r>
              <a:rPr lang="da-DK" sz="1200" u="none" baseline="0" dirty="0" smtClean="0">
                <a:latin typeface="+mn-lt"/>
              </a:rPr>
              <a:t>Kan aktiviteterne gøres </a:t>
            </a:r>
            <a:r>
              <a:rPr lang="da-DK" sz="1200" u="none" baseline="0" dirty="0" err="1" smtClean="0">
                <a:latin typeface="+mn-lt"/>
              </a:rPr>
              <a:t>lansomeerer</a:t>
            </a:r>
            <a:endParaRPr lang="da-DK" sz="1200" u="none" baseline="0" dirty="0" smtClean="0">
              <a:latin typeface="+mn-lt"/>
            </a:endParaRPr>
          </a:p>
          <a:p>
            <a:r>
              <a:rPr lang="da-DK" sz="1200" b="1" u="sng" baseline="0" dirty="0" smtClean="0">
                <a:latin typeface="+mn-lt"/>
              </a:rPr>
              <a:t>Prioritere i opgaver og aktiviteter</a:t>
            </a:r>
            <a:r>
              <a:rPr lang="da-DK" sz="1200" u="sng" baseline="0" dirty="0" smtClean="0">
                <a:latin typeface="+mn-lt"/>
              </a:rPr>
              <a:t>. Familiemøde</a:t>
            </a:r>
          </a:p>
          <a:p>
            <a:r>
              <a:rPr lang="da-DK" sz="1200" u="none" baseline="0" dirty="0" smtClean="0">
                <a:latin typeface="+mn-lt"/>
              </a:rPr>
              <a:t>Noget kunne måske sorteres fra.   Købe mig til rengøringshjælp. Slæk min OCD lidt.</a:t>
            </a:r>
          </a:p>
          <a:p>
            <a:endParaRPr lang="da-DK" sz="1200" u="sng" dirty="0" smtClean="0">
              <a:latin typeface="+mn-lt"/>
            </a:endParaRPr>
          </a:p>
          <a:p>
            <a:r>
              <a:rPr lang="da-DK" sz="1200" b="1" u="sng" dirty="0" smtClean="0">
                <a:latin typeface="+mn-lt"/>
              </a:rPr>
              <a:t>Inddrag</a:t>
            </a:r>
            <a:r>
              <a:rPr lang="da-DK" sz="1200" b="1" u="sng" baseline="0" dirty="0" smtClean="0">
                <a:latin typeface="+mn-lt"/>
              </a:rPr>
              <a:t> andre</a:t>
            </a:r>
            <a:r>
              <a:rPr lang="da-DK" sz="1200" u="sng" baseline="0" dirty="0" smtClean="0">
                <a:latin typeface="+mn-lt"/>
              </a:rPr>
              <a:t>:</a:t>
            </a:r>
          </a:p>
          <a:p>
            <a:r>
              <a:rPr lang="da-DK" sz="1200" u="none" baseline="0" dirty="0" smtClean="0">
                <a:latin typeface="+mn-lt"/>
              </a:rPr>
              <a:t>Lektiehjælp    </a:t>
            </a:r>
            <a:r>
              <a:rPr lang="da-DK" sz="1200" u="none" baseline="0" dirty="0" err="1" smtClean="0">
                <a:latin typeface="+mn-lt"/>
              </a:rPr>
              <a:t>Skoleintra</a:t>
            </a:r>
            <a:r>
              <a:rPr lang="da-DK" sz="1200" u="none" baseline="0" dirty="0" smtClean="0">
                <a:latin typeface="+mn-lt"/>
              </a:rPr>
              <a:t>.    Familie.</a:t>
            </a:r>
          </a:p>
          <a:p>
            <a:endParaRPr lang="da-DK" sz="1200" u="none" baseline="0" dirty="0" smtClean="0">
              <a:latin typeface="+mn-lt"/>
            </a:endParaRPr>
          </a:p>
          <a:p>
            <a:r>
              <a:rPr lang="da-DK" sz="1200" b="1" u="none" baseline="0" dirty="0" smtClean="0">
                <a:latin typeface="+mn-lt"/>
              </a:rPr>
              <a:t>Man kan ikke styre trætheden –men man kan lære at tage hensyn til den – </a:t>
            </a:r>
          </a:p>
          <a:p>
            <a:r>
              <a:rPr lang="da-DK" sz="1200" b="1" u="none" baseline="0" dirty="0" smtClean="0">
                <a:latin typeface="+mn-lt"/>
              </a:rPr>
              <a:t>lære ens træthedsprofil at kende (senere)</a:t>
            </a:r>
            <a:endParaRPr lang="da-DK" sz="1200" b="1" u="none" dirty="0">
              <a:latin typeface="+mn-lt"/>
            </a:endParaRPr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1B6A1-93CB-4716-A5B2-C5EE0E2DF9C0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022535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200" b="1" u="sng" dirty="0" smtClean="0">
                <a:latin typeface="+mn-lt"/>
              </a:rPr>
              <a:t>Stop i tide</a:t>
            </a:r>
          </a:p>
          <a:p>
            <a:r>
              <a:rPr lang="da-DK" sz="1200" u="none" dirty="0" smtClean="0">
                <a:latin typeface="+mn-lt"/>
              </a:rPr>
              <a:t>Ikke</a:t>
            </a:r>
            <a:r>
              <a:rPr lang="da-DK" sz="1200" u="none" baseline="0" dirty="0" smtClean="0">
                <a:latin typeface="+mn-lt"/>
              </a:rPr>
              <a:t> alle kan mærke symptomer/sige fra : lave aftaler om at omgivelser stopper.</a:t>
            </a:r>
          </a:p>
          <a:p>
            <a:endParaRPr lang="da-DK" sz="1200" u="none" baseline="0" dirty="0" smtClean="0">
              <a:latin typeface="+mn-lt"/>
            </a:endParaRPr>
          </a:p>
          <a:p>
            <a:r>
              <a:rPr lang="da-DK" sz="1200" b="1" u="sng" baseline="0" dirty="0" smtClean="0">
                <a:latin typeface="+mn-lt"/>
              </a:rPr>
              <a:t>Påmindelse – huske/to-do lister</a:t>
            </a:r>
          </a:p>
          <a:p>
            <a:r>
              <a:rPr lang="da-DK" sz="1200" b="0" u="none" baseline="0" dirty="0" smtClean="0">
                <a:latin typeface="+mn-lt"/>
              </a:rPr>
              <a:t>Giv hjernen fred – giver ro, at man ved har skrevet ting ned</a:t>
            </a:r>
          </a:p>
          <a:p>
            <a:r>
              <a:rPr lang="da-DK" sz="1200" b="0" u="none" baseline="0" dirty="0" smtClean="0">
                <a:latin typeface="+mn-lt"/>
              </a:rPr>
              <a:t>Hjernetræning godt – med ikke for meget ved hjernetræthed</a:t>
            </a:r>
          </a:p>
          <a:p>
            <a:r>
              <a:rPr lang="da-DK" sz="1200" b="0" u="none" baseline="0" dirty="0" smtClean="0">
                <a:latin typeface="+mn-lt"/>
              </a:rPr>
              <a:t>Kompenser – Kompenser - Kompenser</a:t>
            </a:r>
            <a:endParaRPr lang="da-DK" sz="1200" b="0" u="none" dirty="0" smtClean="0">
              <a:latin typeface="+mn-lt"/>
            </a:endParaRPr>
          </a:p>
          <a:p>
            <a:endParaRPr lang="da-DK" sz="1200" dirty="0" smtClean="0">
              <a:latin typeface="+mn-lt"/>
            </a:endParaRPr>
          </a:p>
          <a:p>
            <a:endParaRPr lang="da-DK" sz="1200" dirty="0" smtClean="0">
              <a:latin typeface="+mn-lt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b="1" dirty="0" smtClean="0">
                <a:latin typeface="+mn-lt"/>
              </a:rPr>
              <a:t>KRAM (</a:t>
            </a:r>
            <a:r>
              <a:rPr lang="da-DK" sz="1200" b="1" baseline="0" dirty="0" smtClean="0">
                <a:latin typeface="+mn-lt"/>
              </a:rPr>
              <a:t>fysisk sundhed)</a:t>
            </a:r>
            <a:endParaRPr lang="da-DK" sz="1200" b="1" dirty="0" smtClean="0">
              <a:latin typeface="+mn-lt"/>
            </a:endParaRPr>
          </a:p>
          <a:p>
            <a:r>
              <a:rPr lang="da-DK" sz="1200" dirty="0" smtClean="0">
                <a:latin typeface="+mn-lt"/>
              </a:rPr>
              <a:t>K=</a:t>
            </a:r>
            <a:r>
              <a:rPr lang="da-DK" sz="1200" baseline="0" dirty="0" smtClean="0">
                <a:latin typeface="+mn-lt"/>
              </a:rPr>
              <a:t> kost   R= Rygning   A=Alkohol   M=Motion     </a:t>
            </a:r>
          </a:p>
          <a:p>
            <a:endParaRPr lang="da-DK" sz="1200" baseline="0" dirty="0" smtClean="0">
              <a:latin typeface="+mn-lt"/>
            </a:endParaRPr>
          </a:p>
          <a:p>
            <a:r>
              <a:rPr lang="da-DK" sz="1200" b="1" i="0" dirty="0" smtClean="0">
                <a:effectLst/>
                <a:latin typeface="+mn-lt"/>
              </a:rPr>
              <a:t>Det Dobbelte KRAM  (Psykiske sundhed) Peter Thybo</a:t>
            </a:r>
          </a:p>
          <a:p>
            <a:r>
              <a:rPr lang="da-DK" sz="1200" i="0" dirty="0" smtClean="0">
                <a:effectLst/>
                <a:latin typeface="+mn-lt"/>
              </a:rPr>
              <a:t>K</a:t>
            </a:r>
            <a:r>
              <a:rPr lang="da-DK" sz="1200" i="0" baseline="0" dirty="0" smtClean="0">
                <a:effectLst/>
                <a:latin typeface="+mn-lt"/>
              </a:rPr>
              <a:t> = </a:t>
            </a:r>
            <a:r>
              <a:rPr lang="da-DK" sz="1200" i="0" dirty="0" smtClean="0">
                <a:effectLst/>
                <a:latin typeface="+mn-lt"/>
              </a:rPr>
              <a:t>Kompetencer </a:t>
            </a:r>
            <a:r>
              <a:rPr lang="da-DK" sz="1200" i="0" baseline="0" dirty="0" smtClean="0">
                <a:effectLst/>
                <a:latin typeface="+mn-lt"/>
              </a:rPr>
              <a:t> </a:t>
            </a:r>
            <a:r>
              <a:rPr lang="da-DK" sz="1200" i="0" dirty="0" smtClean="0">
                <a:effectLst/>
                <a:latin typeface="+mn-lt"/>
              </a:rPr>
              <a:t>R= Relationer  A= Accept    M=</a:t>
            </a:r>
            <a:r>
              <a:rPr lang="da-DK" sz="1200" i="0" dirty="0" err="1" smtClean="0">
                <a:effectLst/>
                <a:latin typeface="+mn-lt"/>
              </a:rPr>
              <a:t>Mestring</a:t>
            </a:r>
            <a:endParaRPr lang="da-DK" sz="1200" i="0" dirty="0">
              <a:latin typeface="+mn-lt"/>
            </a:endParaRPr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1B6A1-93CB-4716-A5B2-C5EE0E2DF9C0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984721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u="sng" dirty="0" smtClean="0">
                <a:solidFill>
                  <a:srgbClr val="FF0000"/>
                </a:solidFill>
              </a:rPr>
              <a:t>Aktiviteter</a:t>
            </a:r>
            <a:r>
              <a:rPr lang="da-DK" u="sng" baseline="0" dirty="0" smtClean="0">
                <a:solidFill>
                  <a:srgbClr val="FF0000"/>
                </a:solidFill>
              </a:rPr>
              <a:t> der dræner for energi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u="none" baseline="0" dirty="0" smtClean="0">
                <a:solidFill>
                  <a:srgbClr val="FF0000"/>
                </a:solidFill>
              </a:rPr>
              <a:t>Være sammen med mange mennesker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u="none" baseline="0" dirty="0" smtClean="0">
                <a:solidFill>
                  <a:srgbClr val="FF0000"/>
                </a:solidFill>
              </a:rPr>
              <a:t>Tale i telefon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u="none" baseline="0" dirty="0" smtClean="0">
                <a:solidFill>
                  <a:srgbClr val="FF0000"/>
                </a:solidFill>
              </a:rPr>
              <a:t>Køre i bus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a-DK" u="none" baseline="0" dirty="0" smtClean="0">
              <a:solidFill>
                <a:srgbClr val="FF0000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a-DK" u="none" baseline="0" dirty="0" smtClean="0">
              <a:solidFill>
                <a:srgbClr val="FF0000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a-DK" u="none" baseline="0" dirty="0" smtClean="0">
              <a:solidFill>
                <a:srgbClr val="00B05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da-DK" u="sng" baseline="0" dirty="0" smtClean="0">
                <a:solidFill>
                  <a:srgbClr val="00B050"/>
                </a:solidFill>
              </a:rPr>
              <a:t>Aktiviteter der giver energi: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u="none" baseline="0" dirty="0" smtClean="0">
                <a:solidFill>
                  <a:srgbClr val="00B050"/>
                </a:solidFill>
              </a:rPr>
              <a:t>Sidde alene og blunde i en stol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u="none" baseline="0" dirty="0" smtClean="0">
                <a:solidFill>
                  <a:srgbClr val="00B050"/>
                </a:solidFill>
              </a:rPr>
              <a:t>Gåtur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u="none" baseline="0" dirty="0" smtClean="0">
                <a:solidFill>
                  <a:srgbClr val="00B050"/>
                </a:solidFill>
              </a:rPr>
              <a:t>Afspænding</a:t>
            </a:r>
            <a:endParaRPr lang="da-DK" u="none" dirty="0">
              <a:solidFill>
                <a:srgbClr val="00B050"/>
              </a:solidFill>
            </a:endParaRPr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1B6A1-93CB-4716-A5B2-C5EE0E2DF9C0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646173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1B6A1-93CB-4716-A5B2-C5EE0E2DF9C0}" type="slidenum">
              <a:rPr lang="da-DK" smtClean="0"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99842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E3808-F90C-47C8-8063-60627041E9F5}" type="slidenum">
              <a:rPr lang="da-DK" smtClean="0"/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097682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Link: hø. Klik – åben link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1B6A1-93CB-4716-A5B2-C5EE0E2DF9C0}" type="slidenum">
              <a:rPr lang="da-DK" smtClean="0"/>
              <a:t>18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41287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b="1" u="sng" baseline="0" dirty="0" smtClean="0"/>
              <a:t>Mental udtrætning:  </a:t>
            </a:r>
            <a:r>
              <a:rPr lang="da-DK" b="1" baseline="0" dirty="0" smtClean="0"/>
              <a:t>Massivt anderledes end alm. træthed</a:t>
            </a:r>
          </a:p>
          <a:p>
            <a:endParaRPr lang="da-DK" b="1" baseline="0" dirty="0" smtClean="0"/>
          </a:p>
          <a:p>
            <a:r>
              <a:rPr lang="da-DK" b="0" baseline="0" dirty="0" smtClean="0"/>
              <a:t>Lammer først og fremmest hjernen – </a:t>
            </a:r>
            <a:r>
              <a:rPr lang="da-DK" b="1" baseline="0" dirty="0" smtClean="0"/>
              <a:t>Sanserne og </a:t>
            </a:r>
            <a:r>
              <a:rPr lang="da-DK" b="1" u="sng" baseline="0" dirty="0" smtClean="0"/>
              <a:t>kognitionen –</a:t>
            </a:r>
          </a:p>
          <a:p>
            <a:r>
              <a:rPr lang="da-DK" b="0" u="none" baseline="0" dirty="0" smtClean="0"/>
              <a:t>Tankevirksomhed – Opfatte og forstå – Tænke = Hjernens måde at bearbejde informationer på.</a:t>
            </a:r>
            <a:r>
              <a:rPr lang="da-DK" b="1" u="none" baseline="0" dirty="0" smtClean="0"/>
              <a:t>                                                                                                                           </a:t>
            </a:r>
            <a:endParaRPr lang="da-DK" b="0" u="none" baseline="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da-DK" b="1" u="none" baseline="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da-DK" b="1" u="none" baseline="0" dirty="0" smtClean="0"/>
              <a:t>Alle symptomer interagere med hinanden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a-DK" b="0" u="none" baseline="0" dirty="0" smtClean="0"/>
              <a:t>                                                                                                    </a:t>
            </a:r>
            <a:endParaRPr lang="da-DK" b="0" u="sng" baseline="0" dirty="0" smtClean="0"/>
          </a:p>
          <a:p>
            <a:r>
              <a:rPr lang="da-DK" b="1" u="sng" baseline="0" dirty="0" smtClean="0"/>
              <a:t>Overvældende mangel på energi</a:t>
            </a:r>
          </a:p>
          <a:p>
            <a:r>
              <a:rPr lang="da-DK" b="0" u="none" baseline="0" dirty="0" smtClean="0"/>
              <a:t>Kommer med stor hast – kan tage dage –uger- måneder</a:t>
            </a:r>
          </a:p>
          <a:p>
            <a:r>
              <a:rPr lang="da-DK" b="0" u="none" baseline="0" dirty="0" smtClean="0"/>
              <a:t>Isoleret er hjernetræthed ikke aldersafhængig</a:t>
            </a:r>
          </a:p>
          <a:p>
            <a:endParaRPr lang="da-DK" sz="1400" b="1" u="none" baseline="0" dirty="0" smtClean="0">
              <a:solidFill>
                <a:srgbClr val="FF0000"/>
              </a:solidFill>
            </a:endParaRPr>
          </a:p>
          <a:p>
            <a:r>
              <a:rPr lang="da-DK" sz="1200" b="0" u="none" baseline="0" dirty="0" smtClean="0">
                <a:solidFill>
                  <a:schemeClr val="tx1"/>
                </a:solidFill>
              </a:rPr>
              <a:t>Den nedsatte koncentration og langsomme tankegang er baggrund for nedsat hukommelse</a:t>
            </a:r>
          </a:p>
          <a:p>
            <a:endParaRPr lang="da-DK" sz="1400" b="1" u="none" baseline="0" dirty="0" smtClean="0">
              <a:solidFill>
                <a:schemeClr val="tx1"/>
              </a:solidFill>
            </a:endParaRPr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1B6A1-93CB-4716-A5B2-C5EE0E2DF9C0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116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>
          <a:xfrm>
            <a:off x="1265238" y="273050"/>
            <a:ext cx="4376737" cy="3284538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>
          <a:xfrm>
            <a:off x="679768" y="3947095"/>
            <a:ext cx="5438140" cy="5706497"/>
          </a:xfrm>
        </p:spPr>
        <p:txBody>
          <a:bodyPr>
            <a:normAutofit/>
          </a:bodyPr>
          <a:lstStyle/>
          <a:p>
            <a:r>
              <a:rPr lang="da-DK" sz="1200" b="1" dirty="0" smtClean="0"/>
              <a:t>Den</a:t>
            </a:r>
            <a:r>
              <a:rPr lang="da-DK" sz="1200" b="1" baseline="0" dirty="0" smtClean="0"/>
              <a:t> kognitive pyramide</a:t>
            </a:r>
          </a:p>
          <a:p>
            <a:r>
              <a:rPr lang="da-DK" sz="1200" b="1" baseline="0" dirty="0" smtClean="0"/>
              <a:t>Enhver kognitiv funktion forudsætter mere grundlæggende funktioner</a:t>
            </a:r>
          </a:p>
          <a:p>
            <a:r>
              <a:rPr lang="da-DK" sz="1200" b="0" baseline="0" dirty="0" smtClean="0"/>
              <a:t>Basal-kompleks</a:t>
            </a:r>
          </a:p>
          <a:p>
            <a:endParaRPr lang="da-DK" sz="1200" b="1" baseline="0" dirty="0" smtClean="0"/>
          </a:p>
          <a:p>
            <a:r>
              <a:rPr lang="da-DK" sz="1200" b="0" baseline="0" dirty="0" smtClean="0"/>
              <a:t>Det underliggende trin danner basis for det ovenover</a:t>
            </a:r>
            <a:endParaRPr lang="da-DK" sz="1200" b="0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7E104B-90AC-48BE-992F-D9FCFD5B0D38}" type="slidenum">
              <a:rPr lang="da-DK" smtClean="0">
                <a:solidFill>
                  <a:prstClr val="black"/>
                </a:solidFill>
              </a:rPr>
              <a:pPr/>
              <a:t>4</a:t>
            </a:fld>
            <a:endParaRPr lang="da-DK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2525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b="1" u="sng" baseline="0" dirty="0" smtClean="0"/>
              <a:t>Neurofysiologiske forklaring: Neural netværk</a:t>
            </a:r>
          </a:p>
          <a:p>
            <a:r>
              <a:rPr lang="da-DK" dirty="0" smtClean="0"/>
              <a:t>Hjernen består af et</a:t>
            </a:r>
            <a:r>
              <a:rPr lang="da-DK" baseline="0" dirty="0" smtClean="0"/>
              <a:t> svimlende antal </a:t>
            </a:r>
            <a:r>
              <a:rPr lang="da-DK" dirty="0" smtClean="0"/>
              <a:t>neuroner, som er forbundet på kryds og tværs af et svimlende antal </a:t>
            </a:r>
            <a:r>
              <a:rPr lang="da-DK" dirty="0" err="1" smtClean="0"/>
              <a:t>synapser</a:t>
            </a:r>
            <a:endParaRPr lang="da-DK" dirty="0" smtClean="0"/>
          </a:p>
          <a:p>
            <a:r>
              <a:rPr lang="da-DK" baseline="0" dirty="0" smtClean="0"/>
              <a:t>100 </a:t>
            </a:r>
            <a:r>
              <a:rPr lang="da-DK" baseline="0" dirty="0" err="1" smtClean="0"/>
              <a:t>mia</a:t>
            </a:r>
            <a:r>
              <a:rPr lang="da-DK" baseline="0" dirty="0" smtClean="0"/>
              <a:t>– hver eneste neuron sender hver i sær ca. 10.000  signaler af sted. </a:t>
            </a:r>
          </a:p>
          <a:p>
            <a:r>
              <a:rPr lang="da-DK" baseline="0" dirty="0" smtClean="0"/>
              <a:t>6 x så mange </a:t>
            </a:r>
            <a:r>
              <a:rPr lang="da-DK" baseline="0" dirty="0" err="1" smtClean="0"/>
              <a:t>gliaceller</a:t>
            </a:r>
            <a:r>
              <a:rPr lang="da-DK" baseline="0" dirty="0" smtClean="0"/>
              <a:t> (støtteceller)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baseline="0" dirty="0" smtClean="0"/>
              <a:t>40.000 km nervetråde= 3-4 gange rundt om jorden.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baseline="0" dirty="0" smtClean="0"/>
          </a:p>
          <a:p>
            <a:endParaRPr lang="da-DK" baseline="0" dirty="0" smtClean="0"/>
          </a:p>
          <a:p>
            <a:r>
              <a:rPr lang="da-DK" baseline="0" dirty="0" smtClean="0"/>
              <a:t> </a:t>
            </a:r>
            <a:endParaRPr lang="da-DK" dirty="0" smtClean="0"/>
          </a:p>
          <a:p>
            <a:endParaRPr lang="da-DK" dirty="0" smtClean="0"/>
          </a:p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1B6A1-93CB-4716-A5B2-C5EE0E2DF9C0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186478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b="0" u="none" baseline="0" dirty="0" smtClean="0"/>
              <a:t>Hver neuron </a:t>
            </a:r>
            <a:r>
              <a:rPr lang="da-DK" dirty="0" smtClean="0"/>
              <a:t>behandler og sender oplysninger gennem elektriske og kemiske signaler</a:t>
            </a:r>
          </a:p>
          <a:p>
            <a:r>
              <a:rPr lang="da-DK" dirty="0" smtClean="0"/>
              <a:t> – sådan hjernen kommunikere.</a:t>
            </a:r>
            <a:endParaRPr lang="da-DK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baseline="0" dirty="0" smtClean="0"/>
          </a:p>
          <a:p>
            <a:r>
              <a:rPr lang="da-DK" u="sng" baseline="0" dirty="0" smtClean="0"/>
              <a:t>Normal hjerne</a:t>
            </a:r>
          </a:p>
          <a:p>
            <a:r>
              <a:rPr lang="da-DK" baseline="0" dirty="0" smtClean="0"/>
              <a:t>Masse kemiske signalstoffer som kommunikere i </a:t>
            </a:r>
            <a:r>
              <a:rPr lang="da-DK" baseline="0" dirty="0" err="1" smtClean="0"/>
              <a:t>synapsen</a:t>
            </a:r>
            <a:r>
              <a:rPr lang="da-DK" baseline="0" dirty="0" smtClean="0"/>
              <a:t>….Rammer præcist</a:t>
            </a:r>
          </a:p>
          <a:p>
            <a:r>
              <a:rPr lang="da-DK" u="sng" baseline="0" dirty="0" smtClean="0"/>
              <a:t>Ramt hjerne</a:t>
            </a:r>
          </a:p>
          <a:p>
            <a:r>
              <a:rPr lang="da-DK" baseline="0" dirty="0" smtClean="0"/>
              <a:t>Dårlig evne til at få signalstofferne overført.</a:t>
            </a:r>
          </a:p>
          <a:p>
            <a:r>
              <a:rPr lang="da-DK" baseline="0" dirty="0" smtClean="0"/>
              <a:t>Signalerne ikke særlig målrettet længere – hjernen laver </a:t>
            </a:r>
            <a:r>
              <a:rPr lang="da-DK" b="1" baseline="0" dirty="0" err="1" smtClean="0"/>
              <a:t>sprouting</a:t>
            </a:r>
            <a:r>
              <a:rPr lang="da-DK" baseline="0" dirty="0" smtClean="0"/>
              <a:t>: </a:t>
            </a:r>
          </a:p>
          <a:p>
            <a:r>
              <a:rPr lang="da-DK" baseline="0" dirty="0" smtClean="0"/>
              <a:t>laver </a:t>
            </a:r>
            <a:r>
              <a:rPr lang="da-DK" b="1" baseline="0" dirty="0" smtClean="0"/>
              <a:t>ekstra nye </a:t>
            </a:r>
            <a:r>
              <a:rPr lang="da-DK" b="1" baseline="0" dirty="0" err="1" smtClean="0"/>
              <a:t>snypapser</a:t>
            </a:r>
            <a:r>
              <a:rPr lang="da-DK" b="1" baseline="0" dirty="0" smtClean="0"/>
              <a:t> </a:t>
            </a:r>
            <a:r>
              <a:rPr lang="da-DK" baseline="0" dirty="0" smtClean="0"/>
              <a:t>som ligger uden for den normale </a:t>
            </a:r>
            <a:r>
              <a:rPr lang="da-DK" baseline="0" dirty="0" err="1" smtClean="0"/>
              <a:t>synapse</a:t>
            </a:r>
            <a:r>
              <a:rPr lang="da-DK" baseline="0" dirty="0" smtClean="0"/>
              <a:t>  </a:t>
            </a:r>
          </a:p>
          <a:p>
            <a:endParaRPr lang="da-DK" baseline="0" dirty="0" smtClean="0"/>
          </a:p>
          <a:p>
            <a:r>
              <a:rPr lang="da-DK" u="sng" baseline="0" dirty="0" smtClean="0"/>
              <a:t>Normal hjerne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baseline="0" dirty="0" smtClean="0"/>
              <a:t>Har en </a:t>
            </a:r>
            <a:r>
              <a:rPr lang="da-DK" b="1" baseline="0" dirty="0" smtClean="0"/>
              <a:t>høj evne til at overføre ex </a:t>
            </a:r>
            <a:r>
              <a:rPr lang="da-DK" b="1" baseline="0" dirty="0" err="1" smtClean="0"/>
              <a:t>glutamat</a:t>
            </a:r>
            <a:r>
              <a:rPr lang="da-DK" b="1" baseline="0" dirty="0" smtClean="0"/>
              <a:t> (</a:t>
            </a:r>
            <a:r>
              <a:rPr lang="da-DK" b="1" baseline="0" dirty="0" err="1" smtClean="0"/>
              <a:t>dopamin</a:t>
            </a:r>
            <a:r>
              <a:rPr lang="da-DK" b="1" baseline="0" dirty="0" smtClean="0"/>
              <a:t>)  og </a:t>
            </a:r>
            <a:r>
              <a:rPr lang="da-DK" b="1" baseline="0" dirty="0" err="1" smtClean="0"/>
              <a:t>glykose</a:t>
            </a:r>
            <a:r>
              <a:rPr lang="da-DK" b="1" baseline="0" dirty="0" smtClean="0"/>
              <a:t> (sukker </a:t>
            </a:r>
            <a:r>
              <a:rPr lang="da-DK" baseline="0" dirty="0" smtClean="0"/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baseline="0" dirty="0" smtClean="0"/>
              <a:t>Fra Blod – Hjerne barrieren .</a:t>
            </a:r>
          </a:p>
          <a:p>
            <a:r>
              <a:rPr lang="da-DK" u="sng" baseline="0" dirty="0" smtClean="0"/>
              <a:t>Ramt hjerne:</a:t>
            </a:r>
          </a:p>
          <a:p>
            <a:r>
              <a:rPr lang="da-DK" b="1" baseline="0" dirty="0" smtClean="0"/>
              <a:t>dårlige evne til at overføre </a:t>
            </a:r>
            <a:r>
              <a:rPr lang="da-DK" b="1" baseline="0" dirty="0" err="1" smtClean="0"/>
              <a:t>glutamat</a:t>
            </a:r>
            <a:r>
              <a:rPr lang="da-DK" b="1" baseline="0" dirty="0" smtClean="0"/>
              <a:t> og </a:t>
            </a:r>
            <a:r>
              <a:rPr lang="da-DK" b="1" baseline="0" dirty="0" err="1" smtClean="0"/>
              <a:t>glykose</a:t>
            </a:r>
            <a:endParaRPr lang="da-DK" b="1" baseline="0" dirty="0" smtClean="0"/>
          </a:p>
          <a:p>
            <a:r>
              <a:rPr lang="da-DK" baseline="0" dirty="0" smtClean="0"/>
              <a:t>Blod-hjerne-barrieren lække</a:t>
            </a:r>
          </a:p>
          <a:p>
            <a:endParaRPr lang="da-DK" baseline="0" dirty="0" smtClean="0"/>
          </a:p>
          <a:p>
            <a:r>
              <a:rPr lang="da-DK" u="sng" baseline="0" dirty="0" smtClean="0"/>
              <a:t>Når det bliver langvarig</a:t>
            </a:r>
            <a:endParaRPr lang="da-DK" baseline="0" dirty="0" smtClean="0"/>
          </a:p>
          <a:p>
            <a:r>
              <a:rPr lang="da-DK" baseline="0" dirty="0" smtClean="0"/>
              <a:t>Aktiviteterne af </a:t>
            </a:r>
            <a:r>
              <a:rPr lang="da-DK" baseline="0" dirty="0" err="1" smtClean="0"/>
              <a:t>glutamat</a:t>
            </a:r>
            <a:r>
              <a:rPr lang="da-DK" baseline="0" dirty="0" smtClean="0"/>
              <a:t> og </a:t>
            </a:r>
            <a:r>
              <a:rPr lang="da-DK" baseline="0" dirty="0" err="1" smtClean="0"/>
              <a:t>glykose</a:t>
            </a:r>
            <a:r>
              <a:rPr lang="da-DK" baseline="0" dirty="0" smtClean="0"/>
              <a:t> </a:t>
            </a:r>
            <a:r>
              <a:rPr lang="da-DK" b="1" baseline="0" dirty="0" smtClean="0"/>
              <a:t>kan </a:t>
            </a:r>
            <a:r>
              <a:rPr lang="da-DK" b="1" baseline="0" dirty="0" err="1" smtClean="0"/>
              <a:t>kolapse</a:t>
            </a:r>
            <a:r>
              <a:rPr lang="da-DK" b="1" baseline="0" dirty="0" smtClean="0"/>
              <a:t> helt –”Dead Look”</a:t>
            </a:r>
          </a:p>
          <a:p>
            <a:r>
              <a:rPr lang="da-DK" baseline="0" dirty="0" smtClean="0"/>
              <a:t>Celleforandringer kan ikke ses på en scanning</a:t>
            </a:r>
          </a:p>
          <a:p>
            <a:r>
              <a:rPr lang="da-DK" baseline="0" dirty="0" smtClean="0"/>
              <a:t>Hypotese: </a:t>
            </a:r>
            <a:r>
              <a:rPr lang="da-DK" baseline="0" dirty="0" err="1" smtClean="0"/>
              <a:t>neuoinflamation</a:t>
            </a:r>
            <a:endParaRPr lang="da-DK" baseline="0" dirty="0" smtClean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1B6A1-93CB-4716-A5B2-C5EE0E2DF9C0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943460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b="1" u="sng" dirty="0" smtClean="0"/>
              <a:t>Neuropsykologisk:</a:t>
            </a:r>
          </a:p>
          <a:p>
            <a:endParaRPr lang="da-DK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da-DK" b="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Hjerneprincip: </a:t>
            </a:r>
            <a:r>
              <a:rPr lang="da-DK" b="0" u="none" dirty="0" smtClean="0">
                <a:effectLst/>
              </a:rPr>
              <a:t>Væk</a:t>
            </a:r>
            <a:r>
              <a:rPr lang="da-DK" b="0" u="none" baseline="0" dirty="0" smtClean="0">
                <a:effectLst/>
              </a:rPr>
              <a:t> mig, hvis der sker noget interessant</a:t>
            </a:r>
          </a:p>
          <a:p>
            <a:r>
              <a:rPr lang="da-DK" b="0" u="none" baseline="0" dirty="0" smtClean="0">
                <a:effectLst/>
              </a:rPr>
              <a:t>Hjernen har massevis af programmer der er forarbejdet og automatiseret – </a:t>
            </a:r>
          </a:p>
          <a:p>
            <a:r>
              <a:rPr lang="da-DK" b="0" u="none" baseline="0" dirty="0" smtClean="0">
                <a:effectLst/>
              </a:rPr>
              <a:t>det bruger hjernen ikke megen energi på – ex.  Bevægelse, cykle, køre bil</a:t>
            </a:r>
          </a:p>
          <a:p>
            <a:r>
              <a:rPr lang="da-DK" b="0" u="none" baseline="0" dirty="0" smtClean="0">
                <a:effectLst/>
              </a:rPr>
              <a:t>Først når noget nyt opstår – Chefen træde i </a:t>
            </a:r>
            <a:r>
              <a:rPr lang="da-DK" b="0" u="none" baseline="0" dirty="0" err="1" smtClean="0">
                <a:effectLst/>
              </a:rPr>
              <a:t>karrakter</a:t>
            </a:r>
            <a:r>
              <a:rPr lang="da-DK" b="0" u="none" baseline="0" dirty="0" smtClean="0">
                <a:effectLst/>
              </a:rPr>
              <a:t>.</a:t>
            </a:r>
          </a:p>
          <a:p>
            <a:endParaRPr lang="da-DK" b="0" u="none" baseline="0" dirty="0" smtClean="0">
              <a:effectLst/>
            </a:endParaRPr>
          </a:p>
          <a:p>
            <a:r>
              <a:rPr lang="da-DK" b="0" u="sng" baseline="0" dirty="0" smtClean="0">
                <a:effectLst/>
              </a:rPr>
              <a:t>De automatiserede handlinger er blevet forstyrret:   </a:t>
            </a:r>
          </a:p>
          <a:p>
            <a:r>
              <a:rPr lang="da-DK" b="0" u="none" baseline="0" dirty="0" smtClean="0">
                <a:effectLst/>
              </a:rPr>
              <a:t>Er nu nød til at bruge kontrolleret bearbejdning </a:t>
            </a:r>
          </a:p>
          <a:p>
            <a:r>
              <a:rPr lang="da-DK" b="0" u="none" baseline="0" dirty="0" smtClean="0">
                <a:effectLst/>
              </a:rPr>
              <a:t>Enorm energikrævende specielt når man gør flere ting på én gang</a:t>
            </a:r>
          </a:p>
          <a:p>
            <a:r>
              <a:rPr lang="da-DK" b="0" u="none" baseline="0" dirty="0" smtClean="0">
                <a:effectLst/>
              </a:rPr>
              <a:t>Ex. gåtur med snak</a:t>
            </a:r>
          </a:p>
          <a:p>
            <a:endParaRPr lang="da-DK" b="0" u="none" baseline="0" dirty="0" smtClean="0">
              <a:effectLst/>
            </a:endParaRPr>
          </a:p>
          <a:p>
            <a:r>
              <a:rPr lang="da-DK" b="0" u="none" baseline="0" dirty="0" smtClean="0">
                <a:effectLst/>
              </a:rPr>
              <a:t> Bruge PC – arbejde med mange bolde </a:t>
            </a:r>
          </a:p>
          <a:p>
            <a:endParaRPr lang="da-DK" b="0" u="none" baseline="0" dirty="0" smtClean="0">
              <a:effectLst/>
            </a:endParaRPr>
          </a:p>
          <a:p>
            <a:r>
              <a:rPr lang="da-DK" b="0" u="none" baseline="0" dirty="0" smtClean="0">
                <a:effectLst/>
              </a:rPr>
              <a:t>Ikke dum/samme intelligens  – nedsat kognition</a:t>
            </a:r>
          </a:p>
          <a:p>
            <a:endParaRPr lang="da-DK" b="0" u="none" baseline="0" dirty="0" smtClean="0">
              <a:effectLst/>
            </a:endParaRPr>
          </a:p>
          <a:p>
            <a:endParaRPr lang="da-DK" b="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1B6A1-93CB-4716-A5B2-C5EE0E2DF9C0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06256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 smtClean="0"/>
          </a:p>
          <a:p>
            <a:r>
              <a:rPr lang="da-DK" dirty="0" smtClean="0"/>
              <a:t>Filtret er blevet mere grovmasket</a:t>
            </a:r>
            <a:r>
              <a:rPr lang="da-DK" baseline="0" dirty="0" smtClean="0"/>
              <a:t>: Fiskenet – Basketballnet </a:t>
            </a:r>
          </a:p>
          <a:p>
            <a:endParaRPr lang="da-DK" baseline="0" dirty="0" smtClean="0"/>
          </a:p>
          <a:p>
            <a:r>
              <a:rPr lang="da-DK" baseline="0" dirty="0" smtClean="0"/>
              <a:t>Hjernen er blevet dårlig til at udvælge de relevante informationer fra den store mængde af stimuli</a:t>
            </a:r>
          </a:p>
          <a:p>
            <a:endParaRPr lang="da-DK" baseline="0" dirty="0" smtClean="0"/>
          </a:p>
          <a:p>
            <a:r>
              <a:rPr lang="da-DK" baseline="0" dirty="0" smtClean="0"/>
              <a:t>Lukker for meget støj ind – hjernen bliver overvældet.</a:t>
            </a:r>
          </a:p>
          <a:p>
            <a:endParaRPr lang="da-DK" baseline="0" dirty="0" smtClean="0"/>
          </a:p>
          <a:p>
            <a:r>
              <a:rPr lang="da-DK" altLang="da-DK" baseline="0" dirty="0" smtClean="0"/>
              <a:t>11,2 millioner sanseindtryk pr sekund</a:t>
            </a:r>
          </a:p>
          <a:p>
            <a:r>
              <a:rPr lang="da-DK" altLang="da-DK" baseline="0" dirty="0" smtClean="0"/>
              <a:t>10 millioner fra synsindtryk</a:t>
            </a:r>
            <a:endParaRPr lang="da-DK" baseline="0" dirty="0" smtClean="0"/>
          </a:p>
          <a:p>
            <a:endParaRPr lang="da-DK" baseline="0" dirty="0" smtClean="0"/>
          </a:p>
          <a:p>
            <a:r>
              <a:rPr lang="da-DK" baseline="0" dirty="0" smtClean="0"/>
              <a:t>Let afledelig</a:t>
            </a:r>
          </a:p>
          <a:p>
            <a:endParaRPr lang="da-DK" baseline="0" dirty="0" smtClean="0"/>
          </a:p>
          <a:p>
            <a:r>
              <a:rPr lang="da-DK" baseline="0" dirty="0" smtClean="0"/>
              <a:t>Følger efter hjernerystelse er blevet et så markant problem i vore dage: </a:t>
            </a:r>
          </a:p>
          <a:p>
            <a:r>
              <a:rPr lang="da-DK" baseline="0" dirty="0" smtClean="0"/>
              <a:t>Bliver overstimuleret – nemmer i stenalderen </a:t>
            </a:r>
          </a:p>
          <a:p>
            <a:endParaRPr lang="da-DK" baseline="0" dirty="0" smtClean="0"/>
          </a:p>
          <a:p>
            <a:endParaRPr lang="da-DK" b="0" u="none" baseline="0" dirty="0" smtClean="0"/>
          </a:p>
          <a:p>
            <a:r>
              <a:rPr lang="da-DK" b="0" u="sng" baseline="0" dirty="0" smtClean="0"/>
              <a:t>Jo </a:t>
            </a:r>
            <a:r>
              <a:rPr lang="da-DK" b="0" u="sng" baseline="0" dirty="0" err="1" smtClean="0"/>
              <a:t>ynger</a:t>
            </a:r>
            <a:r>
              <a:rPr lang="da-DK" b="0" u="sng" baseline="0" dirty="0" smtClean="0"/>
              <a:t> folk, jo mere træthed og mindre </a:t>
            </a:r>
            <a:r>
              <a:rPr lang="da-DK" b="0" u="sng" baseline="0" dirty="0" err="1" smtClean="0"/>
              <a:t>copingstrategier</a:t>
            </a:r>
            <a:r>
              <a:rPr lang="da-DK" b="0" u="sng" baseline="0" dirty="0" smtClean="0"/>
              <a:t> – </a:t>
            </a:r>
          </a:p>
          <a:p>
            <a:r>
              <a:rPr lang="da-DK" b="0" u="none" baseline="0" dirty="0" smtClean="0"/>
              <a:t>Hvorfor: Flere opgaver i livet – større forventninger – ikke vant til hvil.</a:t>
            </a:r>
          </a:p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1B6A1-93CB-4716-A5B2-C5EE0E2DF9C0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166860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u="sng" dirty="0" smtClean="0"/>
              <a:t>Mange</a:t>
            </a:r>
            <a:r>
              <a:rPr lang="da-DK" u="sng" baseline="0" dirty="0" smtClean="0"/>
              <a:t> stimuli</a:t>
            </a:r>
          </a:p>
          <a:p>
            <a:r>
              <a:rPr lang="da-DK" u="none" baseline="0" dirty="0" smtClean="0"/>
              <a:t>Gir sig selv – når nu hjernen ikke kan sortere</a:t>
            </a:r>
          </a:p>
          <a:p>
            <a:endParaRPr lang="da-DK" u="none" baseline="0" dirty="0" smtClean="0"/>
          </a:p>
          <a:p>
            <a:r>
              <a:rPr lang="da-DK" u="sng" dirty="0" smtClean="0"/>
              <a:t>Samtale med andre:</a:t>
            </a:r>
          </a:p>
          <a:p>
            <a:r>
              <a:rPr lang="da-DK" u="none" dirty="0" smtClean="0"/>
              <a:t>Fest</a:t>
            </a:r>
            <a:r>
              <a:rPr lang="da-DK" u="none" baseline="0" dirty="0" smtClean="0"/>
              <a:t> ved moster Oda: Bruge bevidst energi på at holde de andres snak ude</a:t>
            </a:r>
          </a:p>
          <a:p>
            <a:endParaRPr lang="da-DK" u="none" baseline="0" dirty="0" smtClean="0"/>
          </a:p>
          <a:p>
            <a:r>
              <a:rPr lang="da-DK" u="sng" baseline="0" dirty="0" smtClean="0"/>
              <a:t>Uforudsete begivenheder:</a:t>
            </a:r>
          </a:p>
          <a:p>
            <a:r>
              <a:rPr lang="da-DK" u="none" baseline="0" dirty="0" smtClean="0"/>
              <a:t>Hjernen</a:t>
            </a:r>
            <a:r>
              <a:rPr lang="da-DK" b="1" u="none" baseline="0" dirty="0" smtClean="0"/>
              <a:t> elsker </a:t>
            </a:r>
            <a:r>
              <a:rPr lang="da-DK" u="none" baseline="0" dirty="0" smtClean="0"/>
              <a:t>vaner og arbejder bedst i trygge rammer og ved hvad der sker</a:t>
            </a:r>
          </a:p>
          <a:p>
            <a:r>
              <a:rPr lang="da-DK" u="none" baseline="0" dirty="0" smtClean="0"/>
              <a:t>Uforudsete hændelser – omstille sig – nytænke – det kræver meget energi</a:t>
            </a:r>
          </a:p>
          <a:p>
            <a:endParaRPr lang="da-DK" u="none" baseline="0" dirty="0" smtClean="0"/>
          </a:p>
          <a:p>
            <a:r>
              <a:rPr lang="da-DK" u="sng" baseline="0" dirty="0" smtClean="0"/>
              <a:t>Nye opgaver og aktiviteter:</a:t>
            </a:r>
          </a:p>
          <a:p>
            <a:r>
              <a:rPr lang="da-DK" u="none" baseline="0" dirty="0" smtClean="0"/>
              <a:t>Kan ikke bruge de automatiserede programmer.</a:t>
            </a:r>
          </a:p>
          <a:p>
            <a:r>
              <a:rPr lang="da-DK" u="none" baseline="0" dirty="0" err="1" smtClean="0"/>
              <a:t>Nyindlæring</a:t>
            </a:r>
            <a:r>
              <a:rPr lang="da-DK" u="none" baseline="0" dirty="0" smtClean="0"/>
              <a:t> kræver meget bevidst og fokuseret energi: Sjældent godt at tænke revalidering</a:t>
            </a:r>
          </a:p>
          <a:p>
            <a:endParaRPr lang="da-DK" u="sng" baseline="0" dirty="0" smtClean="0"/>
          </a:p>
          <a:p>
            <a:r>
              <a:rPr lang="da-DK" u="sng" baseline="0" dirty="0" smtClean="0"/>
              <a:t>At blive forstyrret i en aktivitet</a:t>
            </a:r>
          </a:p>
          <a:p>
            <a:r>
              <a:rPr lang="da-DK" u="none" baseline="0" dirty="0" smtClean="0"/>
              <a:t>Hjernen bliver forstyrret i at holde fokus – svært at vende tilbage</a:t>
            </a:r>
          </a:p>
          <a:p>
            <a:endParaRPr lang="da-DK" u="none" baseline="0" dirty="0" smtClean="0"/>
          </a:p>
          <a:p>
            <a:r>
              <a:rPr lang="da-DK" u="none" baseline="0" dirty="0" smtClean="0"/>
              <a:t>Fokuseret opmærksomhed – kræver en vis energimængde – den lave ende</a:t>
            </a:r>
          </a:p>
          <a:p>
            <a:r>
              <a:rPr lang="da-DK" u="none" dirty="0" smtClean="0"/>
              <a:t>Skiftende</a:t>
            </a:r>
            <a:r>
              <a:rPr lang="da-DK" u="none" baseline="0" dirty="0" smtClean="0"/>
              <a:t> opmærksomhed -  kræver en stor energimængde – den højeste ende </a:t>
            </a:r>
          </a:p>
          <a:p>
            <a:endParaRPr lang="da-DK" u="none" baseline="0" dirty="0" smtClean="0"/>
          </a:p>
          <a:p>
            <a:r>
              <a:rPr lang="da-DK" u="sng" baseline="0" dirty="0" smtClean="0"/>
              <a:t>Egne krav til sine præstationer:</a:t>
            </a:r>
          </a:p>
          <a:p>
            <a:r>
              <a:rPr lang="da-DK" u="none" baseline="0" dirty="0" smtClean="0"/>
              <a:t>Tildens til at stille de samme krav til os selv, som før vi fik skaden - accept</a:t>
            </a:r>
          </a:p>
          <a:p>
            <a:endParaRPr lang="da-DK" u="none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1B6A1-93CB-4716-A5B2-C5EE0E2DF9C0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114846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 smtClean="0"/>
          </a:p>
          <a:p>
            <a:r>
              <a:rPr lang="da-DK" dirty="0" smtClean="0"/>
              <a:t>Søvn:</a:t>
            </a:r>
            <a:r>
              <a:rPr lang="da-DK" baseline="0" dirty="0" smtClean="0"/>
              <a:t>                    vaskeprogram – hjernen bliver skyllet igennem </a:t>
            </a:r>
          </a:p>
          <a:p>
            <a:r>
              <a:rPr lang="da-DK" baseline="0" dirty="0" smtClean="0"/>
              <a:t>                             affalds-og giftstoffer bliver fjernet</a:t>
            </a:r>
          </a:p>
          <a:p>
            <a:endParaRPr lang="da-DK" baseline="0" dirty="0" smtClean="0"/>
          </a:p>
          <a:p>
            <a:endParaRPr lang="da-DK" baseline="0" dirty="0" smtClean="0"/>
          </a:p>
          <a:p>
            <a:r>
              <a:rPr lang="da-DK" baseline="0" dirty="0" smtClean="0"/>
              <a:t>Kost:                     Du er hvad du spiser – hælde noget ordentlig benzin på bilen</a:t>
            </a:r>
          </a:p>
          <a:p>
            <a:endParaRPr lang="da-DK" baseline="0" dirty="0" smtClean="0"/>
          </a:p>
          <a:p>
            <a:endParaRPr lang="da-DK" baseline="0" dirty="0" smtClean="0"/>
          </a:p>
          <a:p>
            <a:r>
              <a:rPr lang="da-DK" baseline="0" dirty="0" smtClean="0"/>
              <a:t>Fysisk aktivitet:    ikke for meget   ikke for lidt .  </a:t>
            </a:r>
          </a:p>
          <a:p>
            <a:r>
              <a:rPr lang="da-DK" baseline="0" dirty="0" smtClean="0"/>
              <a:t>                            Fysisk aktivitet skaber nye hjerneforbindelser</a:t>
            </a:r>
          </a:p>
          <a:p>
            <a:r>
              <a:rPr lang="da-DK" baseline="0" dirty="0" smtClean="0"/>
              <a:t>                            intelligens – Løbeklub.  (Bente Klarlund – Professor i sundhed) </a:t>
            </a:r>
          </a:p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1B6A1-93CB-4716-A5B2-C5EE0E2DF9C0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82445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49843-9FF5-4F7A-9DD8-7FCE42B29469}" type="datetime1">
              <a:rPr lang="da-DK" smtClean="0"/>
              <a:t>05-04-2024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7012B-BBFE-4B49-9813-6555FB234CA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53898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43A44-54F7-4D99-B1F0-0DA316F3D3D9}" type="datetime1">
              <a:rPr lang="da-DK" smtClean="0"/>
              <a:t>05-04-2024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7012B-BBFE-4B49-9813-6555FB234CA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98955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8F5C6-F5F9-42D3-9077-F70797050DA3}" type="datetime1">
              <a:rPr lang="da-DK" smtClean="0"/>
              <a:t>05-04-2024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7012B-BBFE-4B49-9813-6555FB234CA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31826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09F9E-B9B4-4104-A6D8-88CB4F629A69}" type="datetime1">
              <a:rPr lang="da-DK" smtClean="0"/>
              <a:t>05-04-2024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7012B-BBFE-4B49-9813-6555FB234CA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68581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80524-BB72-402B-87D2-3AC5ADEC509E}" type="datetime1">
              <a:rPr lang="da-DK" smtClean="0"/>
              <a:t>05-04-2024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7012B-BBFE-4B49-9813-6555FB234CA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56281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F04B6-6AE4-4A71-BF71-A6C47D52829F}" type="datetime1">
              <a:rPr lang="da-DK" smtClean="0"/>
              <a:t>05-04-2024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7012B-BBFE-4B49-9813-6555FB234CA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4854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E60E0-6FD3-4FF6-A818-67147029FD7B}" type="datetime1">
              <a:rPr lang="da-DK" smtClean="0"/>
              <a:t>05-04-2024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7012B-BBFE-4B49-9813-6555FB234CA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47890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C22A1-79BD-44CD-9D5F-1D94AC29F11E}" type="datetime1">
              <a:rPr lang="da-DK" smtClean="0"/>
              <a:t>05-04-2024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7012B-BBFE-4B49-9813-6555FB234CA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735521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58BE9-B0B6-4416-8FAE-AD7966DE7B5E}" type="datetime1">
              <a:rPr lang="da-DK" smtClean="0"/>
              <a:t>05-04-2024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7012B-BBFE-4B49-9813-6555FB234CA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28407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3D5C9-A8BF-4EB9-B5A9-074EEBDFA084}" type="datetime1">
              <a:rPr lang="da-DK" smtClean="0"/>
              <a:t>05-04-2024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7012B-BBFE-4B49-9813-6555FB234CA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04670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9870C-3CA8-4D36-9287-1D39B1E4C512}" type="datetime1">
              <a:rPr lang="da-DK" smtClean="0"/>
              <a:t>05-04-2024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7012B-BBFE-4B49-9813-6555FB234CA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08679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BC8F9A-819A-4054-86BE-47F4AF0BAF5D}" type="datetime1">
              <a:rPr lang="da-DK" smtClean="0"/>
              <a:t>05-04-2024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7012B-BBFE-4B49-9813-6555FB234CA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53802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cid:image001.png@01DA536D.C224C020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tosan@aabenraa.dk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emf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58BE9-B0B6-4416-8FAE-AD7966DE7B5E}" type="datetime1">
              <a:rPr lang="da-DK" smtClean="0"/>
              <a:t>05-04-2024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7012B-BBFE-4B49-9813-6555FB234CA9}" type="slidenum">
              <a:rPr lang="da-DK" smtClean="0"/>
              <a:t>1</a:t>
            </a:fld>
            <a:endParaRPr lang="da-DK"/>
          </a:p>
        </p:txBody>
      </p:sp>
      <p:pic>
        <p:nvPicPr>
          <p:cNvPr id="5" name="Billede 4" descr="CHB-logo-horisontal"/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650" y="182108"/>
            <a:ext cx="2552700" cy="86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7" descr="Doven%20bj%F8rn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27498" y="1905218"/>
            <a:ext cx="4616152" cy="4032448"/>
          </a:xfrm>
          <a:prstGeom prst="rect">
            <a:avLst/>
          </a:prstGeom>
          <a:noFill/>
          <a:ln>
            <a:solidFill>
              <a:sysClr val="windowText" lastClr="000000"/>
            </a:solidFill>
            <a:miter lim="800000"/>
            <a:headEnd/>
            <a:tailEnd/>
          </a:ln>
        </p:spPr>
      </p:pic>
      <p:sp>
        <p:nvSpPr>
          <p:cNvPr id="7" name="Rektangel 6"/>
          <p:cNvSpPr/>
          <p:nvPr/>
        </p:nvSpPr>
        <p:spPr>
          <a:xfrm>
            <a:off x="1406607" y="241512"/>
            <a:ext cx="491429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da-DK" sz="4400" b="1" dirty="0" smtClean="0">
                <a:ln/>
                <a:solidFill>
                  <a:schemeClr val="accent6"/>
                </a:solidFill>
              </a:rPr>
              <a:t>Hjernetræthed </a:t>
            </a:r>
          </a:p>
          <a:p>
            <a:pPr algn="ctr"/>
            <a:r>
              <a:rPr lang="da-DK" sz="4400" b="1" dirty="0" smtClean="0">
                <a:ln/>
                <a:solidFill>
                  <a:schemeClr val="accent6"/>
                </a:solidFill>
              </a:rPr>
              <a:t>og energiforvaltning</a:t>
            </a:r>
            <a:endParaRPr lang="da-DK" sz="4400" b="1" cap="none" spc="0" dirty="0">
              <a:ln/>
              <a:solidFill>
                <a:schemeClr val="accent6"/>
              </a:solidFill>
              <a:effectLst/>
            </a:endParaRPr>
          </a:p>
        </p:txBody>
      </p:sp>
      <p:sp>
        <p:nvSpPr>
          <p:cNvPr id="8" name="Rektangel 7"/>
          <p:cNvSpPr/>
          <p:nvPr/>
        </p:nvSpPr>
        <p:spPr>
          <a:xfrm>
            <a:off x="6553200" y="5229780"/>
            <a:ext cx="256679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da-DK" sz="2000" b="1" dirty="0" smtClean="0">
                <a:ln/>
                <a:solidFill>
                  <a:schemeClr val="accent6"/>
                </a:solidFill>
              </a:rPr>
              <a:t>Hjerneskadekonsulent</a:t>
            </a:r>
          </a:p>
          <a:p>
            <a:pPr algn="ctr"/>
            <a:r>
              <a:rPr lang="da-DK" sz="2000" b="1" cap="none" spc="0" dirty="0" smtClean="0">
                <a:ln/>
                <a:solidFill>
                  <a:schemeClr val="accent6"/>
                </a:solidFill>
                <a:effectLst/>
              </a:rPr>
              <a:t>Ulla Thrane Dybro</a:t>
            </a:r>
            <a:endParaRPr lang="da-DK" sz="2000" b="1" cap="none" spc="0" dirty="0">
              <a:ln/>
              <a:solidFill>
                <a:schemeClr val="accent6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389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sz="3600" b="1" dirty="0" smtClean="0"/>
              <a:t>Træthed i hverdagen</a:t>
            </a:r>
            <a:br>
              <a:rPr lang="da-DK" sz="3600" b="1" dirty="0" smtClean="0"/>
            </a:br>
            <a:r>
              <a:rPr lang="da-DK" sz="3600" b="1" dirty="0" smtClean="0"/>
              <a:t>Andre faktorer</a:t>
            </a:r>
            <a:endParaRPr lang="da-DK" sz="3600" b="1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a-DK" sz="2000" dirty="0" smtClean="0"/>
              <a:t>Søvn</a:t>
            </a:r>
          </a:p>
          <a:p>
            <a:r>
              <a:rPr lang="da-DK" sz="2000" dirty="0" smtClean="0"/>
              <a:t>Kost</a:t>
            </a:r>
          </a:p>
          <a:p>
            <a:r>
              <a:rPr lang="da-DK" sz="2000" dirty="0" smtClean="0"/>
              <a:t>Fysisk aktivitet</a:t>
            </a:r>
          </a:p>
          <a:p>
            <a:r>
              <a:rPr lang="da-DK" sz="2000" dirty="0" smtClean="0"/>
              <a:t>Medicin</a:t>
            </a:r>
          </a:p>
          <a:p>
            <a:r>
              <a:rPr lang="da-DK" sz="2000" dirty="0" smtClean="0"/>
              <a:t>Smerter</a:t>
            </a:r>
          </a:p>
          <a:p>
            <a:r>
              <a:rPr lang="da-DK" sz="2000" dirty="0" smtClean="0"/>
              <a:t>Kognitive vanskeligheder</a:t>
            </a:r>
          </a:p>
          <a:p>
            <a:r>
              <a:rPr lang="da-DK" sz="2000" dirty="0" smtClean="0"/>
              <a:t>Emotionelle aspekter</a:t>
            </a:r>
            <a:endParaRPr lang="da-DK" sz="2000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09F9E-B9B4-4104-A6D8-88CB4F629A69}" type="datetime1">
              <a:rPr lang="da-DK" smtClean="0"/>
              <a:t>05-04-2024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7012B-BBFE-4B49-9813-6555FB234CA9}" type="slidenum">
              <a:rPr lang="da-DK" smtClean="0"/>
              <a:t>10</a:t>
            </a:fld>
            <a:endParaRPr lang="da-DK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370013"/>
            <a:ext cx="3844949" cy="2238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324657"/>
            <a:ext cx="3816424" cy="1815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926546"/>
            <a:ext cx="3019425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8939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 smtClean="0"/>
              <a:t>At forstå trætheden</a:t>
            </a:r>
            <a:br>
              <a:rPr lang="da-DK" dirty="0" smtClean="0"/>
            </a:br>
            <a:r>
              <a:rPr lang="da-DK" dirty="0" smtClean="0"/>
              <a:t>Et batteri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09F9E-B9B4-4104-A6D8-88CB4F629A69}" type="datetime1">
              <a:rPr lang="da-DK" smtClean="0"/>
              <a:t>05-04-2024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7012B-BBFE-4B49-9813-6555FB234CA9}" type="slidenum">
              <a:rPr lang="da-DK" smtClean="0"/>
              <a:t>11</a:t>
            </a:fld>
            <a:endParaRPr lang="da-DK"/>
          </a:p>
        </p:txBody>
      </p:sp>
      <p:sp>
        <p:nvSpPr>
          <p:cNvPr id="7" name="Rektangel 6"/>
          <p:cNvSpPr/>
          <p:nvPr/>
        </p:nvSpPr>
        <p:spPr>
          <a:xfrm>
            <a:off x="2339752" y="2852936"/>
            <a:ext cx="1584176" cy="864096"/>
          </a:xfrm>
          <a:prstGeom prst="rect">
            <a:avLst/>
          </a:prstGeom>
          <a:solidFill>
            <a:srgbClr val="00B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8" name="Rektangel 7"/>
          <p:cNvSpPr/>
          <p:nvPr/>
        </p:nvSpPr>
        <p:spPr>
          <a:xfrm>
            <a:off x="2339752" y="3717032"/>
            <a:ext cx="1584176" cy="1296144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/>
              <a:t>80 %</a:t>
            </a:r>
          </a:p>
          <a:p>
            <a:pPr algn="ctr"/>
            <a:r>
              <a:rPr lang="da-DK" dirty="0" smtClean="0"/>
              <a:t>Energi</a:t>
            </a:r>
            <a:endParaRPr lang="da-DK" dirty="0"/>
          </a:p>
        </p:txBody>
      </p:sp>
      <p:sp>
        <p:nvSpPr>
          <p:cNvPr id="10" name="Rektangel 9"/>
          <p:cNvSpPr/>
          <p:nvPr/>
        </p:nvSpPr>
        <p:spPr>
          <a:xfrm>
            <a:off x="2339752" y="5024934"/>
            <a:ext cx="1584176" cy="64807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/>
              <a:t>20%</a:t>
            </a:r>
          </a:p>
          <a:p>
            <a:pPr algn="ctr"/>
            <a:r>
              <a:rPr lang="da-DK" dirty="0" smtClean="0"/>
              <a:t>træt</a:t>
            </a:r>
            <a:endParaRPr lang="da-DK" dirty="0"/>
          </a:p>
        </p:txBody>
      </p:sp>
      <p:sp>
        <p:nvSpPr>
          <p:cNvPr id="11" name="Rektangel 10"/>
          <p:cNvSpPr/>
          <p:nvPr/>
        </p:nvSpPr>
        <p:spPr>
          <a:xfrm>
            <a:off x="2843808" y="2564904"/>
            <a:ext cx="576064" cy="28803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" name="Rektangel 11"/>
          <p:cNvSpPr/>
          <p:nvPr/>
        </p:nvSpPr>
        <p:spPr>
          <a:xfrm>
            <a:off x="5076056" y="2828303"/>
            <a:ext cx="1584176" cy="86409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Rektangel 12"/>
          <p:cNvSpPr/>
          <p:nvPr/>
        </p:nvSpPr>
        <p:spPr>
          <a:xfrm>
            <a:off x="5076056" y="3717032"/>
            <a:ext cx="1584176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/>
              <a:t> </a:t>
            </a:r>
            <a:endParaRPr lang="da-DK" dirty="0"/>
          </a:p>
        </p:txBody>
      </p:sp>
      <p:sp>
        <p:nvSpPr>
          <p:cNvPr id="14" name="Rektangel 13"/>
          <p:cNvSpPr/>
          <p:nvPr/>
        </p:nvSpPr>
        <p:spPr>
          <a:xfrm>
            <a:off x="5076056" y="5013176"/>
            <a:ext cx="1584176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5" name="Rektangel 14"/>
          <p:cNvSpPr/>
          <p:nvPr/>
        </p:nvSpPr>
        <p:spPr>
          <a:xfrm>
            <a:off x="5580112" y="2540271"/>
            <a:ext cx="576064" cy="28803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6" name="Rektangel 15"/>
          <p:cNvSpPr/>
          <p:nvPr/>
        </p:nvSpPr>
        <p:spPr>
          <a:xfrm>
            <a:off x="5076056" y="3717032"/>
            <a:ext cx="1584176" cy="129614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/>
              <a:t>40 %</a:t>
            </a:r>
          </a:p>
          <a:p>
            <a:pPr algn="ctr"/>
            <a:r>
              <a:rPr lang="da-DK" dirty="0" smtClean="0"/>
              <a:t>Energi</a:t>
            </a:r>
            <a:endParaRPr lang="da-DK" dirty="0"/>
          </a:p>
        </p:txBody>
      </p:sp>
      <p:sp>
        <p:nvSpPr>
          <p:cNvPr id="17" name="Rektangel 16"/>
          <p:cNvSpPr/>
          <p:nvPr/>
        </p:nvSpPr>
        <p:spPr>
          <a:xfrm>
            <a:off x="5076056" y="5024934"/>
            <a:ext cx="1584176" cy="64807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/>
              <a:t>20%</a:t>
            </a:r>
          </a:p>
          <a:p>
            <a:pPr algn="ctr"/>
            <a:r>
              <a:rPr lang="da-DK" dirty="0" smtClean="0"/>
              <a:t>træt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821323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da-DK" dirty="0" smtClean="0"/>
              <a:t>Hjernetræthed – kan det behandles?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2400" dirty="0" smtClean="0"/>
              <a:t>Forsøg med retalin (ADHD) på personer som har slået hovedet.</a:t>
            </a:r>
          </a:p>
          <a:p>
            <a:pPr lvl="1" indent="-342900">
              <a:buFont typeface="Wingdings" panose="05000000000000000000" pitchFamily="2" charset="2"/>
              <a:buChar char="Ø"/>
            </a:pPr>
            <a:r>
              <a:rPr lang="da-DK" sz="2400" dirty="0" smtClean="0"/>
              <a:t>positiv resultat på øget energi og livskvalitet, men ikke øget arbejdsevne   </a:t>
            </a:r>
          </a:p>
          <a:p>
            <a:pPr marL="400050" lvl="1" indent="0">
              <a:buNone/>
            </a:pPr>
            <a:r>
              <a:rPr lang="da-DK" sz="2400" dirty="0" smtClean="0"/>
              <a:t>  </a:t>
            </a:r>
          </a:p>
          <a:p>
            <a:pPr marL="0" indent="0">
              <a:buNone/>
            </a:pPr>
            <a:r>
              <a:rPr lang="da-DK" sz="2400" dirty="0" err="1" smtClean="0"/>
              <a:t>Mindfullnes</a:t>
            </a:r>
            <a:r>
              <a:rPr lang="da-DK" sz="2400" dirty="0" smtClean="0"/>
              <a:t> /meditation/hypnose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da-DK" sz="2400" dirty="0" smtClean="0"/>
              <a:t>Positiv resultat på øget energi</a:t>
            </a:r>
          </a:p>
          <a:p>
            <a:pPr marL="457200" lvl="1" indent="0">
              <a:buNone/>
            </a:pPr>
            <a:r>
              <a:rPr lang="da-DK" sz="2400" dirty="0"/>
              <a:t> </a:t>
            </a:r>
            <a:r>
              <a:rPr lang="da-DK" sz="2400" dirty="0" smtClean="0"/>
              <a:t>    og livskvalitet, men ikke øget</a:t>
            </a:r>
          </a:p>
          <a:p>
            <a:pPr marL="457200" lvl="1" indent="0">
              <a:buNone/>
            </a:pPr>
            <a:r>
              <a:rPr lang="da-DK" sz="2400" dirty="0"/>
              <a:t> </a:t>
            </a:r>
            <a:r>
              <a:rPr lang="da-DK" sz="2400" dirty="0" smtClean="0"/>
              <a:t>    arbejdsevne</a:t>
            </a:r>
            <a:endParaRPr lang="da-DK" sz="2400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09F9E-B9B4-4104-A6D8-88CB4F629A69}" type="datetime1">
              <a:rPr lang="da-DK" smtClean="0"/>
              <a:t>05-04-2024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7012B-BBFE-4B49-9813-6555FB234CA9}" type="slidenum">
              <a:rPr lang="da-DK" smtClean="0"/>
              <a:t>12</a:t>
            </a:fld>
            <a:endParaRPr lang="da-DK"/>
          </a:p>
        </p:txBody>
      </p:sp>
      <p:pic>
        <p:nvPicPr>
          <p:cNvPr id="10" name="Billede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780927"/>
            <a:ext cx="3155191" cy="3345235"/>
          </a:xfrm>
          <a:prstGeom prst="rect">
            <a:avLst/>
          </a:prstGeom>
          <a:noFill/>
        </p:spPr>
      </p:pic>
      <p:pic>
        <p:nvPicPr>
          <p:cNvPr id="8" name="AE4EA1D8-6E88-409B-B65C-3FD673DC0AD3" descr="IMG_35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90" y="4797151"/>
            <a:ext cx="2565765" cy="1924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4050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sz="3600" dirty="0" smtClean="0"/>
              <a:t>Generelle strategier i hverdagen</a:t>
            </a:r>
            <a:br>
              <a:rPr lang="da-DK" sz="3600" dirty="0" smtClean="0"/>
            </a:br>
            <a:r>
              <a:rPr lang="da-DK" sz="3600" dirty="0" smtClean="0"/>
              <a:t>balance mellem aktivitet og hvile</a:t>
            </a:r>
            <a:endParaRPr lang="da-DK" sz="3600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a-DK" sz="1800" dirty="0" smtClean="0"/>
              <a:t>Planlæg dagen og ugen – ingen overanstrengelse.</a:t>
            </a:r>
          </a:p>
          <a:p>
            <a:r>
              <a:rPr lang="da-DK" sz="1800" dirty="0" smtClean="0"/>
              <a:t>Arbejde mindre</a:t>
            </a:r>
          </a:p>
          <a:p>
            <a:r>
              <a:rPr lang="da-DK" sz="1800" dirty="0" smtClean="0"/>
              <a:t>Arbejd i kortere perioder – hold jævnligt småpauser</a:t>
            </a:r>
          </a:p>
          <a:p>
            <a:r>
              <a:rPr lang="da-DK" sz="1800" dirty="0" smtClean="0"/>
              <a:t>Veksel mellem forskellige typer af aktiviteter</a:t>
            </a:r>
          </a:p>
          <a:p>
            <a:r>
              <a:rPr lang="da-DK" sz="1800" dirty="0" smtClean="0"/>
              <a:t>Stop i god tid – </a:t>
            </a:r>
            <a:r>
              <a:rPr lang="da-DK" sz="1800" u="sng" dirty="0" smtClean="0"/>
              <a:t>inden </a:t>
            </a:r>
            <a:r>
              <a:rPr lang="da-DK" sz="1800" dirty="0" smtClean="0"/>
              <a:t>du bliver overanstrengt/træt</a:t>
            </a:r>
          </a:p>
          <a:p>
            <a:r>
              <a:rPr lang="da-DK" sz="1800" dirty="0" smtClean="0"/>
              <a:t>Arbejde i roligt og stabilt tempo.</a:t>
            </a:r>
          </a:p>
          <a:p>
            <a:r>
              <a:rPr lang="da-DK" sz="1800" dirty="0" smtClean="0"/>
              <a:t>Tag én ting ad gangen</a:t>
            </a:r>
          </a:p>
          <a:p>
            <a:r>
              <a:rPr lang="da-DK" sz="1800" dirty="0" smtClean="0"/>
              <a:t>Reducere indtryk</a:t>
            </a:r>
          </a:p>
          <a:p>
            <a:r>
              <a:rPr lang="da-DK" sz="1800" dirty="0" smtClean="0"/>
              <a:t>Filterbriller</a:t>
            </a:r>
            <a:endParaRPr lang="da-DK" sz="1800" dirty="0"/>
          </a:p>
          <a:p>
            <a:r>
              <a:rPr lang="da-DK" sz="1800" dirty="0"/>
              <a:t>Lyddæmpende øre </a:t>
            </a:r>
            <a:r>
              <a:rPr lang="da-DK" sz="1800" dirty="0" smtClean="0"/>
              <a:t>høreapparater</a:t>
            </a:r>
          </a:p>
          <a:p>
            <a:r>
              <a:rPr lang="da-DK" sz="1800" dirty="0" smtClean="0"/>
              <a:t>Prioritere i opgaver og aktiviteter – hvad er vigtigst.</a:t>
            </a:r>
          </a:p>
          <a:p>
            <a:r>
              <a:rPr lang="da-DK" sz="1800" dirty="0" smtClean="0"/>
              <a:t>Inddrag andre.</a:t>
            </a:r>
          </a:p>
          <a:p>
            <a:r>
              <a:rPr lang="da-DK" sz="1800" dirty="0" smtClean="0"/>
              <a:t>Egenomsorg</a:t>
            </a:r>
          </a:p>
          <a:p>
            <a:endParaRPr lang="da-DK" sz="2000" u="sng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09F9E-B9B4-4104-A6D8-88CB4F629A69}" type="datetime1">
              <a:rPr lang="da-DK" smtClean="0"/>
              <a:t>05-04-2024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7012B-BBFE-4B49-9813-6555FB234CA9}" type="slidenum">
              <a:rPr lang="da-DK" smtClean="0"/>
              <a:t>13</a:t>
            </a:fld>
            <a:endParaRPr lang="da-DK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852936"/>
            <a:ext cx="4470064" cy="2357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2874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3600" b="1" dirty="0" smtClean="0"/>
              <a:t>Redskaber og strategier</a:t>
            </a:r>
            <a:endParaRPr lang="da-DK" sz="3600" b="1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a-DK" sz="1800" dirty="0" smtClean="0"/>
              <a:t>Brug kalender til planlægning – indlæg pauser</a:t>
            </a:r>
          </a:p>
          <a:p>
            <a:r>
              <a:rPr lang="da-DK" sz="1800" dirty="0" smtClean="0"/>
              <a:t>Del aktiviteter op i mindre dele – stop i tide – brug evt. alarm</a:t>
            </a:r>
          </a:p>
          <a:p>
            <a:r>
              <a:rPr lang="da-DK" sz="1800" dirty="0" smtClean="0"/>
              <a:t>Brug påmindelse – huskelister –to-do-lister</a:t>
            </a:r>
          </a:p>
          <a:p>
            <a:r>
              <a:rPr lang="da-DK" sz="1800" dirty="0" smtClean="0"/>
              <a:t>Indarbejde gode faste rutiner</a:t>
            </a:r>
          </a:p>
          <a:p>
            <a:r>
              <a:rPr lang="da-DK" sz="1800" dirty="0" smtClean="0"/>
              <a:t>Fast døgnrytme</a:t>
            </a:r>
          </a:p>
          <a:p>
            <a:r>
              <a:rPr lang="da-DK" sz="1800" dirty="0" smtClean="0"/>
              <a:t>God søvnhygiejne                           </a:t>
            </a:r>
          </a:p>
          <a:p>
            <a:r>
              <a:rPr lang="da-DK" sz="1800" dirty="0" smtClean="0"/>
              <a:t>Lev  efter KRAM modellen</a:t>
            </a:r>
            <a:endParaRPr lang="da-DK" sz="1800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09F9E-B9B4-4104-A6D8-88CB4F629A69}" type="datetime1">
              <a:rPr lang="da-DK" smtClean="0"/>
              <a:t>05-04-2024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7012B-BBFE-4B49-9813-6555FB234CA9}" type="slidenum">
              <a:rPr lang="da-DK" smtClean="0"/>
              <a:t>14</a:t>
            </a:fld>
            <a:endParaRPr lang="da-DK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340768"/>
            <a:ext cx="1656184" cy="2332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402" y="2636912"/>
            <a:ext cx="1785083" cy="1776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81" y="4077072"/>
            <a:ext cx="3312368" cy="221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943" y="4293096"/>
            <a:ext cx="3252126" cy="2068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1286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512" y="104298"/>
            <a:ext cx="8229600" cy="1143000"/>
          </a:xfrm>
        </p:spPr>
        <p:txBody>
          <a:bodyPr>
            <a:normAutofit/>
          </a:bodyPr>
          <a:lstStyle/>
          <a:p>
            <a:r>
              <a:rPr lang="da-DK" sz="2800" b="1" dirty="0" smtClean="0"/>
              <a:t>Trafiksignalet</a:t>
            </a:r>
            <a:endParaRPr lang="da-DK" sz="28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75798"/>
            <a:ext cx="2359765" cy="5201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ktangel 3"/>
          <p:cNvSpPr/>
          <p:nvPr/>
        </p:nvSpPr>
        <p:spPr>
          <a:xfrm>
            <a:off x="2971325" y="1651441"/>
            <a:ext cx="56308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600" dirty="0"/>
              <a:t> </a:t>
            </a:r>
          </a:p>
        </p:txBody>
      </p:sp>
      <p:sp>
        <p:nvSpPr>
          <p:cNvPr id="3" name="Rektangel 2"/>
          <p:cNvSpPr/>
          <p:nvPr/>
        </p:nvSpPr>
        <p:spPr>
          <a:xfrm>
            <a:off x="3500761" y="1412776"/>
            <a:ext cx="4572000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a-DK" dirty="0">
                <a:solidFill>
                  <a:srgbClr val="FF0000"/>
                </a:solidFill>
                <a:latin typeface="Calibri" panose="020F0502020204030204" pitchFamily="34" charset="0"/>
                <a:ea typeface="ＭＳ Ｐゴシック" pitchFamily="34" charset="-128"/>
                <a:cs typeface="Times New Roman" panose="02020603050405020304" pitchFamily="18" charset="0"/>
              </a:rPr>
              <a:t>RØD: De anstrengende aktiviteter (fysisk/ mentalt)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da-DK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34" charset="-128"/>
                <a:cs typeface="Times New Roman" panose="02020603050405020304" pitchFamily="18" charset="0"/>
              </a:rPr>
              <a:t>sociale arrangementer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da-DK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34" charset="-128"/>
                <a:cs typeface="Times New Roman" panose="02020603050405020304" pitchFamily="18" charset="0"/>
              </a:rPr>
              <a:t>koncentrationskrævende arbejde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da-DK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34" charset="-128"/>
                <a:cs typeface="Times New Roman" panose="02020603050405020304" pitchFamily="18" charset="0"/>
              </a:rPr>
              <a:t>hård fysisk aktivitet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endParaRPr lang="da-DK" dirty="0">
              <a:solidFill>
                <a:srgbClr val="000000"/>
              </a:solidFill>
              <a:latin typeface="Calibri" panose="020F0502020204030204" pitchFamily="34" charset="0"/>
              <a:ea typeface="ＭＳ Ｐゴシック" pitchFamily="34" charset="-128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a-DK" dirty="0">
                <a:solidFill>
                  <a:srgbClr val="FFC000"/>
                </a:solidFill>
                <a:latin typeface="Calibri" panose="020F0502020204030204" pitchFamily="34" charset="0"/>
                <a:ea typeface="ＭＳ Ｐゴシック" pitchFamily="34" charset="-128"/>
                <a:cs typeface="Times New Roman" panose="02020603050405020304" pitchFamily="18" charset="0"/>
              </a:rPr>
              <a:t>GUL: Mindre anstrengende, afhængige af </a:t>
            </a:r>
            <a:r>
              <a:rPr lang="da-DK" dirty="0" smtClean="0">
                <a:solidFill>
                  <a:srgbClr val="FFC000"/>
                </a:solidFill>
                <a:latin typeface="Calibri" panose="020F0502020204030204" pitchFamily="34" charset="0"/>
                <a:ea typeface="ＭＳ Ｐゴシック" pitchFamily="34" charset="-128"/>
                <a:cs typeface="Times New Roman" panose="02020603050405020304" pitchFamily="18" charset="0"/>
              </a:rPr>
              <a:t>kontekst/dagsform</a:t>
            </a:r>
            <a:endParaRPr lang="da-DK" dirty="0">
              <a:solidFill>
                <a:srgbClr val="FFC000"/>
              </a:solidFill>
              <a:latin typeface="Calibri" panose="020F0502020204030204" pitchFamily="34" charset="0"/>
              <a:ea typeface="ＭＳ Ｐゴシック" pitchFamily="34" charset="-128"/>
              <a:cs typeface="Times New Roman" panose="02020603050405020304" pitchFamily="18" charset="0"/>
            </a:endParaRP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da-DK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34" charset="-128"/>
                <a:cs typeface="Times New Roman" panose="02020603050405020304" pitchFamily="18" charset="0"/>
              </a:rPr>
              <a:t>let fysisk aktivitet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da-DK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34" charset="-128"/>
                <a:cs typeface="Times New Roman" panose="02020603050405020304" pitchFamily="18" charset="0"/>
              </a:rPr>
              <a:t>indkøb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da-DK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34" charset="-128"/>
                <a:cs typeface="Times New Roman" panose="02020603050405020304" pitchFamily="18" charset="0"/>
              </a:rPr>
              <a:t>madlavning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endParaRPr lang="da-DK" dirty="0">
              <a:solidFill>
                <a:srgbClr val="000000"/>
              </a:solidFill>
              <a:latin typeface="Calibri" panose="020F0502020204030204" pitchFamily="34" charset="0"/>
              <a:ea typeface="ＭＳ Ｐゴシック" pitchFamily="34" charset="-128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a-DK" dirty="0">
                <a:solidFill>
                  <a:srgbClr val="00B050"/>
                </a:solidFill>
                <a:latin typeface="Calibri" panose="020F0502020204030204" pitchFamily="34" charset="0"/>
                <a:ea typeface="ＭＳ Ｐゴシック" pitchFamily="34" charset="-128"/>
                <a:cs typeface="Times New Roman" panose="02020603050405020304" pitchFamily="18" charset="0"/>
              </a:rPr>
              <a:t>GRØN: ikke krævende, giver energi og/eller glæde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da-DK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34" charset="-128"/>
                <a:cs typeface="Times New Roman" panose="02020603050405020304" pitchFamily="18" charset="0"/>
              </a:rPr>
              <a:t>afspænding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da-DK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34" charset="-128"/>
                <a:cs typeface="Times New Roman" panose="02020603050405020304" pitchFamily="18" charset="0"/>
              </a:rPr>
              <a:t>gåture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da-DK" dirty="0" err="1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34" charset="-128"/>
                <a:cs typeface="Times New Roman" panose="02020603050405020304" pitchFamily="18" charset="0"/>
              </a:rPr>
              <a:t>mindfulness</a:t>
            </a:r>
            <a:endParaRPr lang="da-DK" dirty="0">
              <a:solidFill>
                <a:srgbClr val="000000"/>
              </a:solidFill>
              <a:latin typeface="Calibri" panose="020F0502020204030204" pitchFamily="34" charset="0"/>
              <a:ea typeface="ＭＳ Ｐゴシック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071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altLang="da-DK" smtClean="0">
              <a:ea typeface="ＭＳ Ｐゴシック" pitchFamily="34" charset="-128"/>
            </a:endParaRPr>
          </a:p>
        </p:txBody>
      </p:sp>
      <p:pic>
        <p:nvPicPr>
          <p:cNvPr id="1638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504" y="188640"/>
            <a:ext cx="8824307" cy="651696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864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476672"/>
            <a:ext cx="8229600" cy="1512168"/>
          </a:xfrm>
        </p:spPr>
        <p:txBody>
          <a:bodyPr/>
          <a:lstStyle/>
          <a:p>
            <a:r>
              <a:rPr lang="da-DK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Spørgsmål</a:t>
            </a:r>
            <a:endParaRPr lang="da-DK" sz="5400" dirty="0"/>
          </a:p>
        </p:txBody>
      </p:sp>
      <p:pic>
        <p:nvPicPr>
          <p:cNvPr id="4" name="il_fi" descr="http://mikandersen.dk/Forvirret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1988840"/>
            <a:ext cx="418633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32757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58BE9-B0B6-4416-8FAE-AD7966DE7B5E}" type="datetime1">
              <a:rPr lang="da-DK" smtClean="0"/>
              <a:t>05-04-2024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7012B-BBFE-4B49-9813-6555FB234CA9}" type="slidenum">
              <a:rPr lang="da-DK" smtClean="0"/>
              <a:t>18</a:t>
            </a:fld>
            <a:endParaRPr lang="da-DK"/>
          </a:p>
        </p:txBody>
      </p:sp>
      <p:sp>
        <p:nvSpPr>
          <p:cNvPr id="5" name="Rektangel 4"/>
          <p:cNvSpPr/>
          <p:nvPr/>
        </p:nvSpPr>
        <p:spPr>
          <a:xfrm>
            <a:off x="683568" y="116632"/>
            <a:ext cx="7566181" cy="62786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a-DK" sz="48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Tak for denne gang!</a:t>
            </a:r>
          </a:p>
          <a:p>
            <a:pPr algn="ctr"/>
            <a:endParaRPr lang="da-DK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da-DK" sz="54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da-DK" sz="54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da-DK" sz="3200" b="1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da-DK" sz="32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da-DK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Ønsker du slidsene kan du maile til Tove Steen Andersen på:</a:t>
            </a:r>
          </a:p>
          <a:p>
            <a:pPr algn="ctr"/>
            <a:r>
              <a:rPr lang="da-DK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3"/>
              </a:rPr>
              <a:t>tosan@aabenraa.dk</a:t>
            </a:r>
            <a:endParaRPr lang="da-DK" sz="3200" b="1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da-DK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385" y="1052736"/>
            <a:ext cx="4128459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8876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58BE9-B0B6-4416-8FAE-AD7966DE7B5E}" type="datetime1">
              <a:rPr lang="da-DK" smtClean="0"/>
              <a:t>05-04-2024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7012B-BBFE-4B49-9813-6555FB234CA9}" type="slidenum">
              <a:rPr lang="da-DK" smtClean="0"/>
              <a:t>2</a:t>
            </a:fld>
            <a:endParaRPr lang="da-DK"/>
          </a:p>
        </p:txBody>
      </p:sp>
      <p:pic>
        <p:nvPicPr>
          <p:cNvPr id="2051" name="Picture 3" descr="G:\#Hjernecenter_Syd\Kursus &amp; Udvikling\Foredrag\IMG_10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ktangel 4"/>
          <p:cNvSpPr/>
          <p:nvPr/>
        </p:nvSpPr>
        <p:spPr>
          <a:xfrm>
            <a:off x="1980588" y="2967335"/>
            <a:ext cx="51828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da-DK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Lidt om mig selv!</a:t>
            </a:r>
            <a:endParaRPr lang="da-DK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5834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3600" b="1" dirty="0" smtClean="0"/>
              <a:t>Hvad er hjernetræthed?</a:t>
            </a:r>
            <a:endParaRPr lang="da-DK" sz="3600" b="1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67544" y="1196753"/>
            <a:ext cx="8229600" cy="489654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da-DK" sz="2800" b="1" dirty="0" smtClean="0"/>
              <a:t>Mental udtrætning</a:t>
            </a:r>
            <a:endParaRPr lang="da-DK" sz="1600" b="1" dirty="0" smtClean="0"/>
          </a:p>
          <a:p>
            <a:pPr marL="0" indent="0">
              <a:buNone/>
            </a:pPr>
            <a:r>
              <a:rPr lang="da-DK" sz="2200" u="sng" dirty="0" smtClean="0"/>
              <a:t>Lammer først og fremmest sanser og kognition</a:t>
            </a:r>
          </a:p>
          <a:p>
            <a:r>
              <a:rPr lang="da-DK" sz="2200" dirty="0" smtClean="0"/>
              <a:t>Nedsat opmærksomhed og koncentration</a:t>
            </a:r>
          </a:p>
          <a:p>
            <a:r>
              <a:rPr lang="da-DK" sz="2200" dirty="0" smtClean="0"/>
              <a:t>Svært ved at holde fokus</a:t>
            </a:r>
          </a:p>
          <a:p>
            <a:r>
              <a:rPr lang="da-DK" sz="2200" dirty="0" smtClean="0"/>
              <a:t>Svært ved at skifte og dele fokus (have mange bolde i luften)</a:t>
            </a:r>
          </a:p>
          <a:p>
            <a:r>
              <a:rPr lang="da-DK" sz="2200" dirty="0" smtClean="0"/>
              <a:t>Nedsat initiativ</a:t>
            </a:r>
          </a:p>
          <a:p>
            <a:r>
              <a:rPr lang="da-DK" sz="2200" dirty="0"/>
              <a:t>Langsom tankegang</a:t>
            </a:r>
          </a:p>
          <a:p>
            <a:r>
              <a:rPr lang="da-DK" sz="2200" dirty="0" smtClean="0"/>
              <a:t>Nedsat hukommelse</a:t>
            </a:r>
          </a:p>
          <a:p>
            <a:r>
              <a:rPr lang="da-DK" sz="2200" dirty="0" smtClean="0"/>
              <a:t>Svært at håndtere flere indtryk på én gang</a:t>
            </a:r>
          </a:p>
          <a:p>
            <a:r>
              <a:rPr lang="da-DK" sz="2200" dirty="0" smtClean="0"/>
              <a:t>Let </a:t>
            </a:r>
            <a:r>
              <a:rPr lang="da-DK" sz="2200" dirty="0" err="1" smtClean="0"/>
              <a:t>stressbarhed</a:t>
            </a:r>
            <a:endParaRPr lang="da-DK" sz="2200" dirty="0" smtClean="0"/>
          </a:p>
          <a:p>
            <a:r>
              <a:rPr lang="da-DK" sz="2200" dirty="0" smtClean="0"/>
              <a:t>Lys- og lydfølsomhed</a:t>
            </a:r>
          </a:p>
          <a:p>
            <a:r>
              <a:rPr lang="da-DK" sz="2200" dirty="0" smtClean="0"/>
              <a:t>Irritation – kort lunte-øget følsomhed</a:t>
            </a:r>
          </a:p>
          <a:p>
            <a:r>
              <a:rPr lang="da-DK" sz="2200" dirty="0" smtClean="0"/>
              <a:t>Dårlig søvn</a:t>
            </a:r>
          </a:p>
          <a:p>
            <a:endParaRPr lang="da-DK" sz="1400" dirty="0" smtClean="0"/>
          </a:p>
          <a:p>
            <a:pPr marL="0" indent="0">
              <a:buNone/>
            </a:pPr>
            <a:r>
              <a:rPr lang="da-DK" sz="2800" b="1" dirty="0" smtClean="0"/>
              <a:t>Overvældende mangel på energi   </a:t>
            </a:r>
            <a:endParaRPr lang="da-DK" sz="1600" b="1" dirty="0" smtClean="0"/>
          </a:p>
          <a:p>
            <a:pPr marL="0" indent="0">
              <a:buNone/>
            </a:pPr>
            <a:r>
              <a:rPr lang="da-DK" sz="2000" dirty="0" smtClean="0"/>
              <a:t>Kræver usædvanlig lang restitutionstid</a:t>
            </a:r>
            <a:r>
              <a:rPr lang="da-DK" sz="2000" b="1" dirty="0" smtClean="0"/>
              <a:t>                                </a:t>
            </a:r>
          </a:p>
          <a:p>
            <a:endParaRPr lang="da-DK" sz="1400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09F9E-B9B4-4104-A6D8-88CB4F629A69}" type="datetime1">
              <a:rPr lang="da-DK" smtClean="0"/>
              <a:t>05-04-2024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7012B-BBFE-4B49-9813-6555FB234CA9}" type="slidenum">
              <a:rPr lang="da-DK" smtClean="0"/>
              <a:t>3</a:t>
            </a:fld>
            <a:endParaRPr lang="da-DK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905" y="2996952"/>
            <a:ext cx="2907586" cy="3084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841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5" name="Rectangle 9"/>
          <p:cNvSpPr>
            <a:spLocks noGrp="1" noChangeArrowheads="1"/>
          </p:cNvSpPr>
          <p:nvPr>
            <p:ph type="title"/>
          </p:nvPr>
        </p:nvSpPr>
        <p:spPr>
          <a:xfrm>
            <a:off x="611560" y="260648"/>
            <a:ext cx="8085584" cy="792088"/>
          </a:xfr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da-DK" b="1" dirty="0">
                <a:latin typeface="Arial" charset="0"/>
              </a:rPr>
              <a:t>Den kognitive pyramide</a:t>
            </a:r>
          </a:p>
        </p:txBody>
      </p:sp>
      <p:graphicFrame>
        <p:nvGraphicFramePr>
          <p:cNvPr id="2" name="Diagram 1"/>
          <p:cNvGraphicFramePr/>
          <p:nvPr>
            <p:extLst/>
          </p:nvPr>
        </p:nvGraphicFramePr>
        <p:xfrm>
          <a:off x="611560" y="1196752"/>
          <a:ext cx="7776864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4" name="Lige forbindelse 3"/>
          <p:cNvCxnSpPr/>
          <p:nvPr/>
        </p:nvCxnSpPr>
        <p:spPr>
          <a:xfrm>
            <a:off x="3923928" y="2348880"/>
            <a:ext cx="0" cy="88326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Lige forbindelse 6"/>
          <p:cNvCxnSpPr/>
          <p:nvPr/>
        </p:nvCxnSpPr>
        <p:spPr>
          <a:xfrm>
            <a:off x="5076056" y="2348880"/>
            <a:ext cx="0" cy="87856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kstboks 10"/>
          <p:cNvSpPr txBox="1"/>
          <p:nvPr/>
        </p:nvSpPr>
        <p:spPr>
          <a:xfrm>
            <a:off x="3275856" y="2708920"/>
            <a:ext cx="907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da-DK" sz="1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prog</a:t>
            </a:r>
            <a:endParaRPr lang="da-DK" sz="1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kstboks 11"/>
          <p:cNvSpPr txBox="1"/>
          <p:nvPr/>
        </p:nvSpPr>
        <p:spPr>
          <a:xfrm>
            <a:off x="3923929" y="2528900"/>
            <a:ext cx="136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Indlæring</a:t>
            </a:r>
          </a:p>
          <a:p>
            <a:r>
              <a:rPr lang="da-DK" sz="1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Hukommelse</a:t>
            </a:r>
            <a:endParaRPr lang="da-DK" sz="1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kstboks 12"/>
          <p:cNvSpPr txBox="1"/>
          <p:nvPr/>
        </p:nvSpPr>
        <p:spPr>
          <a:xfrm>
            <a:off x="5076056" y="2631976"/>
            <a:ext cx="1008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Visuel</a:t>
            </a:r>
          </a:p>
          <a:p>
            <a:r>
              <a:rPr lang="da-DK" sz="1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funktion</a:t>
            </a:r>
            <a:endParaRPr lang="da-DK" sz="1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8896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3600" b="1" dirty="0" smtClean="0"/>
              <a:t>Årsager til hjernetræthed</a:t>
            </a:r>
            <a:endParaRPr lang="da-DK" sz="3600" b="1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2400" dirty="0" smtClean="0"/>
              <a:t>Fysiologiske forandringer i nogle af hjernens celler</a:t>
            </a:r>
            <a:endParaRPr lang="da-DK" sz="2400" dirty="0"/>
          </a:p>
          <a:p>
            <a:pPr marL="0" indent="0">
              <a:buNone/>
            </a:pPr>
            <a:r>
              <a:rPr lang="da-DK" sz="2400" dirty="0" smtClean="0"/>
              <a:t>Kommunikationen mellem nervecellerne er forstyrret</a:t>
            </a:r>
          </a:p>
          <a:p>
            <a:pPr marL="0" indent="0">
              <a:buNone/>
            </a:pPr>
            <a:endParaRPr lang="da-DK" sz="2400" dirty="0" smtClean="0"/>
          </a:p>
          <a:p>
            <a:pPr marL="0" indent="0">
              <a:buNone/>
            </a:pPr>
            <a:endParaRPr lang="da-DK" sz="2400" b="1" dirty="0"/>
          </a:p>
          <a:p>
            <a:pPr marL="0" indent="0">
              <a:buNone/>
            </a:pPr>
            <a:endParaRPr lang="da-DK" sz="2400" dirty="0">
              <a:latin typeface="+mj-lt"/>
            </a:endParaRPr>
          </a:p>
          <a:p>
            <a:pPr marL="0" indent="0">
              <a:buNone/>
            </a:pPr>
            <a:endParaRPr lang="da-DK" sz="2800" b="1" dirty="0"/>
          </a:p>
          <a:p>
            <a:pPr marL="0" indent="0">
              <a:buNone/>
            </a:pPr>
            <a:r>
              <a:rPr lang="da-DK" sz="2800" b="1" dirty="0" smtClean="0"/>
              <a:t>                                                       </a:t>
            </a:r>
            <a:endParaRPr lang="da-DK" sz="2800" b="1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09F9E-B9B4-4104-A6D8-88CB4F629A69}" type="datetime1">
              <a:rPr lang="da-DK" smtClean="0"/>
              <a:t>05-04-2024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7012B-BBFE-4B49-9813-6555FB234CA9}" type="slidenum">
              <a:rPr lang="da-DK" smtClean="0"/>
              <a:t>5</a:t>
            </a:fld>
            <a:endParaRPr lang="da-DK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599806"/>
            <a:ext cx="266700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125974"/>
            <a:ext cx="3753767" cy="2811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3048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58BE9-B0B6-4416-8FAE-AD7966DE7B5E}" type="datetime1">
              <a:rPr lang="da-DK" smtClean="0"/>
              <a:t>05-04-2024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7012B-BBFE-4B49-9813-6555FB234CA9}" type="slidenum">
              <a:rPr lang="da-DK" smtClean="0"/>
              <a:t>6</a:t>
            </a:fld>
            <a:endParaRPr lang="da-DK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8514">
                        <a14:backgroundMark x1="27192" y1="96998" x2="27192" y2="96998"/>
                        <a14:backgroundMark x1="86330" y1="98687" x2="42051" y2="99625"/>
                        <a14:backgroundMark x1="32689" y1="97561" x2="32689" y2="975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876" y="934724"/>
            <a:ext cx="2817570" cy="2231449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5726311" y="411504"/>
            <a:ext cx="344113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a-DK" sz="28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Blod-hjerne-barrieren</a:t>
            </a:r>
            <a:endParaRPr lang="da-DK" sz="28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65" y="1422460"/>
            <a:ext cx="6126424" cy="5116452"/>
          </a:xfrm>
          <a:prstGeom prst="rect">
            <a:avLst/>
          </a:prstGeom>
        </p:spPr>
      </p:pic>
      <p:sp>
        <p:nvSpPr>
          <p:cNvPr id="8" name="Rektangel 7"/>
          <p:cNvSpPr/>
          <p:nvPr/>
        </p:nvSpPr>
        <p:spPr>
          <a:xfrm>
            <a:off x="1159443" y="316567"/>
            <a:ext cx="25358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a-DK" sz="5400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Synapse</a:t>
            </a:r>
            <a:endParaRPr lang="da-DK" sz="5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1" name="Venstrepil 10"/>
          <p:cNvSpPr/>
          <p:nvPr/>
        </p:nvSpPr>
        <p:spPr>
          <a:xfrm rot="19312119">
            <a:off x="5920561" y="1615376"/>
            <a:ext cx="960258" cy="395335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71644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3600" b="1" dirty="0" smtClean="0"/>
              <a:t>Årsager til hjernetræthed</a:t>
            </a:r>
            <a:endParaRPr lang="da-DK" sz="3600" b="1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a-DK" sz="2000" dirty="0" smtClean="0"/>
              <a:t>Handlinger der før forløb automatisk</a:t>
            </a:r>
          </a:p>
          <a:p>
            <a:pPr marL="0" indent="0">
              <a:buNone/>
            </a:pPr>
            <a:r>
              <a:rPr lang="da-DK" sz="2000" dirty="0" smtClean="0"/>
              <a:t>kræver nu mere bevidst energi  </a:t>
            </a:r>
          </a:p>
          <a:p>
            <a:pPr marL="0" indent="0">
              <a:buNone/>
            </a:pPr>
            <a:endParaRPr lang="da-DK" sz="1800" dirty="0"/>
          </a:p>
          <a:p>
            <a:pPr marL="0" indent="0">
              <a:buNone/>
            </a:pPr>
            <a:endParaRPr lang="da-DK" sz="1800" dirty="0" smtClean="0"/>
          </a:p>
          <a:p>
            <a:pPr marL="0" indent="0">
              <a:buNone/>
            </a:pPr>
            <a:endParaRPr lang="da-DK" sz="1800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09F9E-B9B4-4104-A6D8-88CB4F629A69}" type="datetime1">
              <a:rPr lang="da-DK" smtClean="0"/>
              <a:t>05-04-2024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7012B-BBFE-4B49-9813-6555FB234CA9}" type="slidenum">
              <a:rPr lang="da-DK" smtClean="0"/>
              <a:t>7</a:t>
            </a:fld>
            <a:endParaRPr lang="da-DK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1" y="1268760"/>
            <a:ext cx="4285403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5427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rmAutofit fontScale="90000"/>
          </a:bodyPr>
          <a:lstStyle/>
          <a:p>
            <a:pPr marL="0" indent="0"/>
            <a:r>
              <a:rPr lang="da-DK" sz="3600" b="1" dirty="0" smtClean="0"/>
              <a:t>Årsager til hjernetræthed</a:t>
            </a:r>
            <a:br>
              <a:rPr lang="da-DK" sz="3600" b="1" dirty="0" smtClean="0"/>
            </a:br>
            <a:r>
              <a:rPr lang="da-DK" sz="3600" b="1" dirty="0"/>
              <a:t/>
            </a:r>
            <a:br>
              <a:rPr lang="da-DK" sz="3600" b="1" dirty="0"/>
            </a:br>
            <a:r>
              <a:rPr lang="da-DK" sz="2200" dirty="0" smtClean="0"/>
              <a:t>Den </a:t>
            </a:r>
            <a:r>
              <a:rPr lang="da-DK" sz="2200" dirty="0"/>
              <a:t>del af hjernen som beskytter mod </a:t>
            </a:r>
            <a:r>
              <a:rPr lang="da-DK" sz="2200" dirty="0" smtClean="0"/>
              <a:t>overstimulering  </a:t>
            </a:r>
            <a:r>
              <a:rPr lang="da-DK" sz="2200" dirty="0"/>
              <a:t>kan være </a:t>
            </a:r>
            <a:r>
              <a:rPr lang="da-DK" sz="2200" dirty="0" smtClean="0"/>
              <a:t>påvirket                         </a:t>
            </a:r>
            <a:r>
              <a:rPr lang="da-DK" sz="1800" dirty="0"/>
              <a:t/>
            </a:r>
            <a:br>
              <a:rPr lang="da-DK" sz="1800" dirty="0"/>
            </a:br>
            <a:endParaRPr lang="da-DK" sz="18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348880"/>
            <a:ext cx="8254772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4012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da-DK" sz="3600" b="1" dirty="0" smtClean="0"/>
              <a:t>Træthed i hverdagen</a:t>
            </a:r>
            <a:br>
              <a:rPr lang="da-DK" sz="3600" b="1" dirty="0" smtClean="0"/>
            </a:br>
            <a:r>
              <a:rPr lang="da-DK" sz="3600" b="1" dirty="0" smtClean="0"/>
              <a:t>Belastende situationer</a:t>
            </a:r>
            <a:endParaRPr lang="da-DK" sz="3600" b="1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a-DK" sz="2400" dirty="0" smtClean="0"/>
              <a:t>Situationer med mange stimuli – larm og hektiske omgiveler</a:t>
            </a:r>
          </a:p>
          <a:p>
            <a:r>
              <a:rPr lang="da-DK" sz="2400" dirty="0" smtClean="0"/>
              <a:t>Samtale med andre – jo flere personer jo vanskeligheder</a:t>
            </a:r>
          </a:p>
          <a:p>
            <a:r>
              <a:rPr lang="da-DK" sz="2400" dirty="0" smtClean="0"/>
              <a:t>Uforudsete begivenheder</a:t>
            </a:r>
          </a:p>
          <a:p>
            <a:r>
              <a:rPr lang="da-DK" sz="2400" dirty="0" smtClean="0"/>
              <a:t>Nye opgaver og aktiviteter</a:t>
            </a:r>
          </a:p>
          <a:p>
            <a:r>
              <a:rPr lang="da-DK" sz="2400" dirty="0" smtClean="0"/>
              <a:t>Aktiviteter med deadlines</a:t>
            </a:r>
          </a:p>
          <a:p>
            <a:r>
              <a:rPr lang="da-DK" sz="2400" dirty="0" smtClean="0"/>
              <a:t>Opgaver som hober sig op</a:t>
            </a:r>
          </a:p>
          <a:p>
            <a:r>
              <a:rPr lang="da-DK" sz="2400" dirty="0" smtClean="0"/>
              <a:t>At blive forstyrret i en aktivitet</a:t>
            </a:r>
          </a:p>
          <a:p>
            <a:r>
              <a:rPr lang="da-DK" sz="2400" dirty="0" smtClean="0"/>
              <a:t>Egne krav til sine præstationer</a:t>
            </a:r>
            <a:endParaRPr lang="da-DK" sz="2400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09F9E-B9B4-4104-A6D8-88CB4F629A69}" type="datetime1">
              <a:rPr lang="da-DK" smtClean="0"/>
              <a:t>05-04-2024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7012B-BBFE-4B49-9813-6555FB234CA9}" type="slidenum">
              <a:rPr lang="da-DK" smtClean="0"/>
              <a:t>9</a:t>
            </a:fld>
            <a:endParaRPr lang="da-DK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780928"/>
            <a:ext cx="3813051" cy="295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8306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2132</TotalTime>
  <Words>1640</Words>
  <Application>Microsoft Office PowerPoint</Application>
  <PresentationFormat>Skærmshow (4:3)</PresentationFormat>
  <Paragraphs>375</Paragraphs>
  <Slides>18</Slides>
  <Notes>17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18</vt:i4>
      </vt:variant>
    </vt:vector>
  </HeadingPairs>
  <TitlesOfParts>
    <vt:vector size="24" baseType="lpstr">
      <vt:lpstr>ＭＳ Ｐゴシック</vt:lpstr>
      <vt:lpstr>Arial</vt:lpstr>
      <vt:lpstr>Calibri</vt:lpstr>
      <vt:lpstr>Times New Roman</vt:lpstr>
      <vt:lpstr>Wingdings</vt:lpstr>
      <vt:lpstr>Kontortema</vt:lpstr>
      <vt:lpstr>PowerPoint-præsentation</vt:lpstr>
      <vt:lpstr>PowerPoint-præsentation</vt:lpstr>
      <vt:lpstr>Hvad er hjernetræthed?</vt:lpstr>
      <vt:lpstr>Den kognitive pyramide</vt:lpstr>
      <vt:lpstr>Årsager til hjernetræthed</vt:lpstr>
      <vt:lpstr>PowerPoint-præsentation</vt:lpstr>
      <vt:lpstr>Årsager til hjernetræthed</vt:lpstr>
      <vt:lpstr>Årsager til hjernetræthed  Den del af hjernen som beskytter mod overstimulering  kan være påvirket                          </vt:lpstr>
      <vt:lpstr>Træthed i hverdagen Belastende situationer</vt:lpstr>
      <vt:lpstr>Træthed i hverdagen Andre faktorer</vt:lpstr>
      <vt:lpstr>At forstå trætheden Et batteri</vt:lpstr>
      <vt:lpstr>Hjernetræthed – kan det behandles?</vt:lpstr>
      <vt:lpstr>Generelle strategier i hverdagen balance mellem aktivitet og hvile</vt:lpstr>
      <vt:lpstr>Redskaber og strategier</vt:lpstr>
      <vt:lpstr>Trafiksignalet</vt:lpstr>
      <vt:lpstr>PowerPoint-præsentation</vt:lpstr>
      <vt:lpstr>Spørgsmål</vt:lpstr>
      <vt:lpstr>PowerPoint-præsentation</vt:lpstr>
    </vt:vector>
  </TitlesOfParts>
  <Company>Aabenraa Kommune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KLIK FOR AT REDIGERE TITEL</dc:title>
  <dc:creator>Rikke Hoegh Petersen</dc:creator>
  <cp:lastModifiedBy>Tove Steen Andersen</cp:lastModifiedBy>
  <cp:revision>184</cp:revision>
  <cp:lastPrinted>2023-07-21T09:02:49Z</cp:lastPrinted>
  <dcterms:created xsi:type="dcterms:W3CDTF">2016-05-25T11:32:06Z</dcterms:created>
  <dcterms:modified xsi:type="dcterms:W3CDTF">2024-04-05T09:08:20Z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oudStatistics_StoryID">
    <vt:lpwstr>3af7fb26-4f40-4fc2-a6e4-011a525d93f5</vt:lpwstr>
  </property>
</Properties>
</file>